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62" r:id="rId8"/>
    <p:sldId id="261" r:id="rId9"/>
    <p:sldId id="259" r:id="rId10"/>
    <p:sldId id="263" r:id="rId11"/>
    <p:sldId id="265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80"/>
    <p:restoredTop sz="94643"/>
  </p:normalViewPr>
  <p:slideViewPr>
    <p:cSldViewPr snapToGrid="0" snapToObjects="1">
      <p:cViewPr varScale="1">
        <p:scale>
          <a:sx n="111" d="100"/>
          <a:sy n="111" d="100"/>
        </p:scale>
        <p:origin x="952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C2836-CFE8-E74D-9E38-859AE5A27895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CC9F5-25D3-8543-B0B6-2CA59CAB4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1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CC9F5-25D3-8543-B0B6-2CA59CAB41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98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1D00F28-678C-A442-A94A-B673C2E97B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FD7AC3-19CF-4541-9B4D-07F3C919E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306" y="1122363"/>
            <a:ext cx="10279693" cy="2387600"/>
          </a:xfrm>
        </p:spPr>
        <p:txBody>
          <a:bodyPr lIns="0" tIns="0" rIns="0" bIns="0" anchor="b">
            <a:normAutofit/>
          </a:bodyPr>
          <a:lstStyle>
            <a:lvl1pPr algn="l">
              <a:defRPr sz="5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AA1127-4DDC-1748-8C70-32ED90642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306" y="3602038"/>
            <a:ext cx="10279693" cy="1655762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402F9-B46E-B34E-A69A-A4E3A3BE37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89716" y="6361912"/>
            <a:ext cx="801666" cy="365125"/>
          </a:xfrm>
        </p:spPr>
        <p:txBody>
          <a:bodyPr lIns="0" tIns="0" rIns="0" bIns="4680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44F5B2B8-BE15-9741-91D1-0DFA5F5F52CD}" type="datetime1">
              <a:rPr lang="en-GB" smtClean="0"/>
              <a:pPr/>
              <a:t>25/05/2021</a:t>
            </a:fld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526952B-5C8A-7B41-B790-D568EBEC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904" y="6350788"/>
            <a:ext cx="797622" cy="365125"/>
          </a:xfrm>
        </p:spPr>
        <p:txBody>
          <a:bodyPr wrap="none"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BCDD42-6A3B-034A-953D-995F4419C36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11D720A-9315-1A43-BD88-9039002524CE}"/>
              </a:ext>
            </a:extLst>
          </p:cNvPr>
          <p:cNvGrpSpPr/>
          <p:nvPr userDrawn="1"/>
        </p:nvGrpSpPr>
        <p:grpSpPr>
          <a:xfrm>
            <a:off x="382044" y="6403928"/>
            <a:ext cx="10269386" cy="238002"/>
            <a:chOff x="388306" y="6203812"/>
            <a:chExt cx="10269386" cy="23800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CE0C8AF-E8A4-2642-85E7-55048B7DF7E1}"/>
                </a:ext>
              </a:extLst>
            </p:cNvPr>
            <p:cNvSpPr txBox="1"/>
            <p:nvPr userDrawn="1"/>
          </p:nvSpPr>
          <p:spPr>
            <a:xfrm>
              <a:off x="388306" y="6203812"/>
              <a:ext cx="2843409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 err="1">
                  <a:solidFill>
                    <a:schemeClr val="bg1"/>
                  </a:solidFill>
                </a:rPr>
                <a:t>Cannock</a:t>
              </a:r>
              <a:r>
                <a:rPr lang="en-US" sz="800" dirty="0">
                  <a:solidFill>
                    <a:schemeClr val="bg1"/>
                  </a:solidFill>
                </a:rPr>
                <a:t> Chase Clinical Commissioning Group</a:t>
              </a:r>
            </a:p>
            <a:p>
              <a:r>
                <a:rPr lang="en-US" sz="800" dirty="0">
                  <a:solidFill>
                    <a:schemeClr val="bg1"/>
                  </a:solidFill>
                </a:rPr>
                <a:t>East Staffordshire Clinical Commissioning Group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A58DEC0-E8BA-124C-9723-4C618DA7D77E}"/>
                </a:ext>
              </a:extLst>
            </p:cNvPr>
            <p:cNvSpPr txBox="1"/>
            <p:nvPr userDrawn="1"/>
          </p:nvSpPr>
          <p:spPr>
            <a:xfrm>
              <a:off x="2824098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dirty="0">
                  <a:solidFill>
                    <a:schemeClr val="bg1"/>
                  </a:solidFill>
                </a:rPr>
                <a:t>North Staffordshire Clinical Commissioning Group</a:t>
              </a:r>
            </a:p>
            <a:p>
              <a:r>
                <a:rPr lang="en-US" sz="800" dirty="0">
                  <a:solidFill>
                    <a:schemeClr val="bg1"/>
                  </a:solidFill>
                </a:rPr>
                <a:t>South East Staffordshire and </a:t>
              </a:r>
              <a:r>
                <a:rPr lang="en-US" sz="800" dirty="0" err="1">
                  <a:solidFill>
                    <a:schemeClr val="bg1"/>
                  </a:solidFill>
                </a:rPr>
                <a:t>Seisdon</a:t>
              </a:r>
              <a:r>
                <a:rPr lang="en-US" sz="800" dirty="0">
                  <a:solidFill>
                    <a:schemeClr val="bg1"/>
                  </a:solidFill>
                </a:rPr>
                <a:t> Peninsula Clinical Commissioning Group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F497994-FE9F-E347-B6DD-3AAF3BFBAE51}"/>
                </a:ext>
              </a:extLst>
            </p:cNvPr>
            <p:cNvSpPr txBox="1"/>
            <p:nvPr userDrawn="1"/>
          </p:nvSpPr>
          <p:spPr>
            <a:xfrm>
              <a:off x="6598216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Stafford and Surrounds Clinical Commissioning Group</a:t>
              </a:r>
            </a:p>
            <a:p>
              <a:r>
                <a:rPr lang="en-US" sz="800" dirty="0">
                  <a:solidFill>
                    <a:schemeClr val="bg1"/>
                  </a:solidFill>
                </a:rPr>
                <a:t>Stoke-on-Trent Clinical Commissioning Group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6007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04349DC9-83DD-9347-9EB3-477B68493F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6308649-D7B0-F94B-B3A4-AA468F5D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904" y="6345226"/>
            <a:ext cx="797622" cy="365125"/>
          </a:xfrm>
        </p:spPr>
        <p:txBody>
          <a:bodyPr wrap="none" lIns="0" tIns="0" rIns="0" bIns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BCDD42-6A3B-034A-953D-995F4419C3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143CD79-C4C9-A841-9B4A-1D1866FF9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44" y="365126"/>
            <a:ext cx="10402866" cy="787270"/>
          </a:xfrm>
        </p:spPr>
        <p:txBody>
          <a:bodyPr lIns="0" tIns="0" rIns="0" bIns="0" anchor="t" anchorCtr="0">
            <a:norm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07DA508A-A49B-3D49-A80C-44014B69418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89012"/>
            <a:ext cx="2430000" cy="5198845"/>
          </a:xfrm>
          <a:solidFill>
            <a:srgbClr val="FFFF00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or drag picture here</a:t>
            </a:r>
          </a:p>
          <a:p>
            <a:endParaRPr lang="en-US" dirty="0"/>
          </a:p>
        </p:txBody>
      </p:sp>
      <p:sp>
        <p:nvSpPr>
          <p:cNvPr id="14" name="Picture Placeholder 14">
            <a:extLst>
              <a:ext uri="{FF2B5EF4-FFF2-40B4-BE49-F238E27FC236}">
                <a16:creationId xmlns:a16="http://schemas.microsoft.com/office/drawing/2014/main" id="{DC974DAA-8ECF-E946-9712-DC1347CEBA8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438737" y="989012"/>
            <a:ext cx="2430000" cy="5198845"/>
          </a:xfrm>
          <a:solidFill>
            <a:srgbClr val="FFFF00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or drag picture here</a:t>
            </a:r>
          </a:p>
          <a:p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25EEBF9D-9122-8349-898F-9775B702A54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877474" y="989012"/>
            <a:ext cx="2430000" cy="5198845"/>
          </a:xfrm>
          <a:solidFill>
            <a:srgbClr val="FFFF00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or drag picture here</a:t>
            </a:r>
          </a:p>
          <a:p>
            <a:endParaRPr lang="en-US" dirty="0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68CCD994-7296-A343-8DEE-DF0379DC24B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316211" y="989012"/>
            <a:ext cx="2430000" cy="5198845"/>
          </a:xfrm>
          <a:solidFill>
            <a:srgbClr val="FFFF00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or drag picture here</a:t>
            </a:r>
          </a:p>
          <a:p>
            <a:endParaRPr lang="en-US" dirty="0"/>
          </a:p>
        </p:txBody>
      </p:sp>
      <p:sp>
        <p:nvSpPr>
          <p:cNvPr id="18" name="Picture Placeholder 14">
            <a:extLst>
              <a:ext uri="{FF2B5EF4-FFF2-40B4-BE49-F238E27FC236}">
                <a16:creationId xmlns:a16="http://schemas.microsoft.com/office/drawing/2014/main" id="{EA4C2F43-2DA2-8F48-9B30-A2ECB6B86AA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4948" y="989012"/>
            <a:ext cx="2430000" cy="5198845"/>
          </a:xfrm>
          <a:solidFill>
            <a:srgbClr val="FFFF00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or drag picture here</a:t>
            </a:r>
          </a:p>
          <a:p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22F7548-66A2-8044-9216-E3A98625DFAC}"/>
              </a:ext>
            </a:extLst>
          </p:cNvPr>
          <p:cNvGrpSpPr/>
          <p:nvPr userDrawn="1"/>
        </p:nvGrpSpPr>
        <p:grpSpPr>
          <a:xfrm>
            <a:off x="382044" y="6403928"/>
            <a:ext cx="10269386" cy="238002"/>
            <a:chOff x="388306" y="6203812"/>
            <a:chExt cx="10269386" cy="23800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E1AF200-1EFA-4A42-AD18-CA5735D98F1F}"/>
                </a:ext>
              </a:extLst>
            </p:cNvPr>
            <p:cNvSpPr txBox="1"/>
            <p:nvPr userDrawn="1"/>
          </p:nvSpPr>
          <p:spPr>
            <a:xfrm>
              <a:off x="388306" y="6203812"/>
              <a:ext cx="2843409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 err="1">
                  <a:solidFill>
                    <a:schemeClr val="tx1"/>
                  </a:solidFill>
                </a:rPr>
                <a:t>Cannock</a:t>
              </a:r>
              <a:r>
                <a:rPr lang="en-US" sz="800" dirty="0">
                  <a:solidFill>
                    <a:schemeClr val="tx1"/>
                  </a:solidFill>
                </a:rPr>
                <a:t> Chase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East Staffordshire Clinical Commissioning Group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C104DD-5DBC-AF4D-B1A9-D518A2847B9E}"/>
                </a:ext>
              </a:extLst>
            </p:cNvPr>
            <p:cNvSpPr txBox="1"/>
            <p:nvPr userDrawn="1"/>
          </p:nvSpPr>
          <p:spPr>
            <a:xfrm>
              <a:off x="2824098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North Staffordshire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South East Staffordshire and </a:t>
              </a:r>
              <a:r>
                <a:rPr lang="en-US" sz="800" dirty="0" err="1">
                  <a:solidFill>
                    <a:schemeClr val="tx1"/>
                  </a:solidFill>
                </a:rPr>
                <a:t>Seisdon</a:t>
              </a:r>
              <a:r>
                <a:rPr lang="en-US" sz="800" dirty="0">
                  <a:solidFill>
                    <a:schemeClr val="tx1"/>
                  </a:solidFill>
                </a:rPr>
                <a:t> Peninsula Clinical Commissioning Group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C8B14A3-599A-A640-9F68-47CCEA174BF2}"/>
                </a:ext>
              </a:extLst>
            </p:cNvPr>
            <p:cNvSpPr txBox="1"/>
            <p:nvPr userDrawn="1"/>
          </p:nvSpPr>
          <p:spPr>
            <a:xfrm>
              <a:off x="6598216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Stafford and Surrounds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Stoke-on-Trent Clinical Commissioning Group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673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6447DA91-CD6B-8240-8E06-8D0E31451C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715928E9-3872-8E49-8D97-E344B4E91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904" y="6345226"/>
            <a:ext cx="797622" cy="365125"/>
          </a:xfrm>
        </p:spPr>
        <p:txBody>
          <a:bodyPr wrap="none" lIns="0" tIns="0" rIns="0" bIns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BCDD42-6A3B-034A-953D-995F4419C36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99CC588-2A9A-9042-906E-6B773C737DC6}"/>
              </a:ext>
            </a:extLst>
          </p:cNvPr>
          <p:cNvGrpSpPr/>
          <p:nvPr userDrawn="1"/>
        </p:nvGrpSpPr>
        <p:grpSpPr>
          <a:xfrm>
            <a:off x="382044" y="6403928"/>
            <a:ext cx="10269386" cy="238002"/>
            <a:chOff x="388306" y="6203812"/>
            <a:chExt cx="10269386" cy="23800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0B078D5-FD7B-4F42-B194-D7836FC782D1}"/>
                </a:ext>
              </a:extLst>
            </p:cNvPr>
            <p:cNvSpPr txBox="1"/>
            <p:nvPr userDrawn="1"/>
          </p:nvSpPr>
          <p:spPr>
            <a:xfrm>
              <a:off x="388306" y="6203812"/>
              <a:ext cx="2843409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 err="1">
                  <a:solidFill>
                    <a:schemeClr val="tx1"/>
                  </a:solidFill>
                </a:rPr>
                <a:t>Cannock</a:t>
              </a:r>
              <a:r>
                <a:rPr lang="en-US" sz="800" dirty="0">
                  <a:solidFill>
                    <a:schemeClr val="tx1"/>
                  </a:solidFill>
                </a:rPr>
                <a:t> Chase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East Staffordshire Clinical Commissioning Group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B7E332D-35FA-4741-B33B-A667FDEB8408}"/>
                </a:ext>
              </a:extLst>
            </p:cNvPr>
            <p:cNvSpPr txBox="1"/>
            <p:nvPr userDrawn="1"/>
          </p:nvSpPr>
          <p:spPr>
            <a:xfrm>
              <a:off x="2824098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North Staffordshire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South East Staffordshire and </a:t>
              </a:r>
              <a:r>
                <a:rPr lang="en-US" sz="800" dirty="0" err="1">
                  <a:solidFill>
                    <a:schemeClr val="tx1"/>
                  </a:solidFill>
                </a:rPr>
                <a:t>Seisdon</a:t>
              </a:r>
              <a:r>
                <a:rPr lang="en-US" sz="800" dirty="0">
                  <a:solidFill>
                    <a:schemeClr val="tx1"/>
                  </a:solidFill>
                </a:rPr>
                <a:t> Peninsula Clinical Commissioning Group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6A6FBC8-FAA8-7746-BFCC-6202BB1832DF}"/>
                </a:ext>
              </a:extLst>
            </p:cNvPr>
            <p:cNvSpPr txBox="1"/>
            <p:nvPr userDrawn="1"/>
          </p:nvSpPr>
          <p:spPr>
            <a:xfrm>
              <a:off x="6598216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Stafford and Surrounds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Stoke-on-Trent Clinical Commissioning Group</a:t>
              </a:r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8143CD79-C4C9-A841-9B4A-1D1866FF9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44" y="365126"/>
            <a:ext cx="10402866" cy="787270"/>
          </a:xfrm>
        </p:spPr>
        <p:txBody>
          <a:bodyPr lIns="0" tIns="0" rIns="0" bIns="0" anchor="t" anchorCtr="0">
            <a:norm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07DA508A-A49B-3D49-A80C-44014B69418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70602"/>
            <a:ext cx="2430000" cy="2604492"/>
          </a:xfrm>
          <a:solidFill>
            <a:srgbClr val="FFFF00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or drag picture here</a:t>
            </a:r>
          </a:p>
          <a:p>
            <a:endParaRPr lang="en-US" dirty="0"/>
          </a:p>
        </p:txBody>
      </p:sp>
      <p:sp>
        <p:nvSpPr>
          <p:cNvPr id="14" name="Picture Placeholder 14">
            <a:extLst>
              <a:ext uri="{FF2B5EF4-FFF2-40B4-BE49-F238E27FC236}">
                <a16:creationId xmlns:a16="http://schemas.microsoft.com/office/drawing/2014/main" id="{DC974DAA-8ECF-E946-9712-DC1347CEBA8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438737" y="970602"/>
            <a:ext cx="2430000" cy="2604492"/>
          </a:xfrm>
          <a:solidFill>
            <a:srgbClr val="FFFF00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or drag picture here</a:t>
            </a:r>
          </a:p>
          <a:p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25EEBF9D-9122-8349-898F-9775B702A54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877474" y="970602"/>
            <a:ext cx="2430000" cy="2604492"/>
          </a:xfrm>
          <a:solidFill>
            <a:srgbClr val="FFFF00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or drag picture here</a:t>
            </a:r>
          </a:p>
          <a:p>
            <a:endParaRPr lang="en-US" dirty="0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68CCD994-7296-A343-8DEE-DF0379DC24B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316211" y="970602"/>
            <a:ext cx="2430000" cy="2604492"/>
          </a:xfrm>
          <a:solidFill>
            <a:srgbClr val="FFFF00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or drag picture here</a:t>
            </a:r>
          </a:p>
          <a:p>
            <a:endParaRPr lang="en-US" dirty="0"/>
          </a:p>
        </p:txBody>
      </p:sp>
      <p:sp>
        <p:nvSpPr>
          <p:cNvPr id="18" name="Picture Placeholder 14">
            <a:extLst>
              <a:ext uri="{FF2B5EF4-FFF2-40B4-BE49-F238E27FC236}">
                <a16:creationId xmlns:a16="http://schemas.microsoft.com/office/drawing/2014/main" id="{EA4C2F43-2DA2-8F48-9B30-A2ECB6B86AA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4948" y="970602"/>
            <a:ext cx="2430000" cy="2604492"/>
          </a:xfrm>
          <a:solidFill>
            <a:srgbClr val="FFFF00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or drag picture here</a:t>
            </a:r>
          </a:p>
          <a:p>
            <a:endParaRPr lang="en-US" dirty="0"/>
          </a:p>
        </p:txBody>
      </p:sp>
      <p:sp>
        <p:nvSpPr>
          <p:cNvPr id="19" name="Picture Placeholder 14">
            <a:extLst>
              <a:ext uri="{FF2B5EF4-FFF2-40B4-BE49-F238E27FC236}">
                <a16:creationId xmlns:a16="http://schemas.microsoft.com/office/drawing/2014/main" id="{BF39F789-0E74-404A-B5EB-5CB6A4D2A06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11" y="3604794"/>
            <a:ext cx="2430000" cy="2594353"/>
          </a:xfrm>
          <a:solidFill>
            <a:srgbClr val="FFFF00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or drag picture here</a:t>
            </a:r>
          </a:p>
          <a:p>
            <a:endParaRPr lang="en-US" dirty="0"/>
          </a:p>
        </p:txBody>
      </p:sp>
      <p:sp>
        <p:nvSpPr>
          <p:cNvPr id="20" name="Picture Placeholder 14">
            <a:extLst>
              <a:ext uri="{FF2B5EF4-FFF2-40B4-BE49-F238E27FC236}">
                <a16:creationId xmlns:a16="http://schemas.microsoft.com/office/drawing/2014/main" id="{9BF7B70A-4978-404C-9668-1940AA08842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44748" y="3604794"/>
            <a:ext cx="2430000" cy="2594353"/>
          </a:xfrm>
          <a:solidFill>
            <a:srgbClr val="FFFF00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or drag picture here</a:t>
            </a:r>
          </a:p>
          <a:p>
            <a:endParaRPr lang="en-US" dirty="0"/>
          </a:p>
        </p:txBody>
      </p:sp>
      <p:sp>
        <p:nvSpPr>
          <p:cNvPr id="21" name="Picture Placeholder 14">
            <a:extLst>
              <a:ext uri="{FF2B5EF4-FFF2-40B4-BE49-F238E27FC236}">
                <a16:creationId xmlns:a16="http://schemas.microsoft.com/office/drawing/2014/main" id="{605E681C-2AE1-FD40-83AA-F7DF4B43A33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883485" y="3604794"/>
            <a:ext cx="2430000" cy="2594353"/>
          </a:xfrm>
          <a:solidFill>
            <a:srgbClr val="FFFF00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or drag picture here</a:t>
            </a:r>
          </a:p>
          <a:p>
            <a:endParaRPr lang="en-US" dirty="0"/>
          </a:p>
        </p:txBody>
      </p:sp>
      <p:sp>
        <p:nvSpPr>
          <p:cNvPr id="22" name="Picture Placeholder 14">
            <a:extLst>
              <a:ext uri="{FF2B5EF4-FFF2-40B4-BE49-F238E27FC236}">
                <a16:creationId xmlns:a16="http://schemas.microsoft.com/office/drawing/2014/main" id="{5ED90670-75AE-F245-96C1-F1C9797B6316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322222" y="3604794"/>
            <a:ext cx="2430000" cy="2594353"/>
          </a:xfrm>
          <a:solidFill>
            <a:srgbClr val="FFFF00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or drag picture here</a:t>
            </a:r>
          </a:p>
          <a:p>
            <a:endParaRPr lang="en-US" dirty="0"/>
          </a:p>
        </p:txBody>
      </p:sp>
      <p:sp>
        <p:nvSpPr>
          <p:cNvPr id="23" name="Picture Placeholder 14">
            <a:extLst>
              <a:ext uri="{FF2B5EF4-FFF2-40B4-BE49-F238E27FC236}">
                <a16:creationId xmlns:a16="http://schemas.microsoft.com/office/drawing/2014/main" id="{C82F3A3E-83D4-E24E-B47A-71344C9D94AA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760959" y="3604794"/>
            <a:ext cx="2430000" cy="2594353"/>
          </a:xfrm>
          <a:solidFill>
            <a:srgbClr val="FFFF00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or drag picture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2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186AFB5-78FB-034F-96FD-A2544F6A03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4360EF-8C24-6640-989E-A2FF1B2FA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44" y="365126"/>
            <a:ext cx="10402866" cy="787270"/>
          </a:xfrm>
        </p:spPr>
        <p:txBody>
          <a:bodyPr lIns="0" tIns="0" rIns="0" bIns="0" anchor="t" anchorCtr="0">
            <a:norm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C8A58-BC26-1B4C-85A6-B43D1066C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044" y="1296443"/>
            <a:ext cx="11430000" cy="4640893"/>
          </a:xfrm>
        </p:spPr>
        <p:txBody>
          <a:bodyPr lIns="0" tIns="0" rIns="0" bIns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Master text styles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23A094D-6FE4-E741-9920-76E87652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904" y="6345226"/>
            <a:ext cx="797622" cy="365125"/>
          </a:xfrm>
        </p:spPr>
        <p:txBody>
          <a:bodyPr wrap="none" lIns="0" tIns="0" rIns="0" bIns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BCDD42-6A3B-034A-953D-995F4419C36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6303CE0-7CB6-4E41-9D05-B93887BFF2A1}"/>
              </a:ext>
            </a:extLst>
          </p:cNvPr>
          <p:cNvGrpSpPr/>
          <p:nvPr userDrawn="1"/>
        </p:nvGrpSpPr>
        <p:grpSpPr>
          <a:xfrm>
            <a:off x="382044" y="6403928"/>
            <a:ext cx="10269386" cy="238002"/>
            <a:chOff x="388306" y="6203812"/>
            <a:chExt cx="10269386" cy="23800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24E5EC2-530C-6447-B2E2-A153FC17DC5A}"/>
                </a:ext>
              </a:extLst>
            </p:cNvPr>
            <p:cNvSpPr txBox="1"/>
            <p:nvPr userDrawn="1"/>
          </p:nvSpPr>
          <p:spPr>
            <a:xfrm>
              <a:off x="388306" y="6203812"/>
              <a:ext cx="2843409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 err="1">
                  <a:solidFill>
                    <a:schemeClr val="tx1"/>
                  </a:solidFill>
                </a:rPr>
                <a:t>Cannock</a:t>
              </a:r>
              <a:r>
                <a:rPr lang="en-US" sz="800" dirty="0">
                  <a:solidFill>
                    <a:schemeClr val="tx1"/>
                  </a:solidFill>
                </a:rPr>
                <a:t> Chase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East Staffordshire Clinical Commissioning Group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1AC00EE-BE8D-674B-BB86-5D1CAA9F652F}"/>
                </a:ext>
              </a:extLst>
            </p:cNvPr>
            <p:cNvSpPr txBox="1"/>
            <p:nvPr userDrawn="1"/>
          </p:nvSpPr>
          <p:spPr>
            <a:xfrm>
              <a:off x="2824098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North Staffordshire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South East Staffordshire and </a:t>
              </a:r>
              <a:r>
                <a:rPr lang="en-US" sz="800" dirty="0" err="1">
                  <a:solidFill>
                    <a:schemeClr val="tx1"/>
                  </a:solidFill>
                </a:rPr>
                <a:t>Seisdon</a:t>
              </a:r>
              <a:r>
                <a:rPr lang="en-US" sz="800" dirty="0">
                  <a:solidFill>
                    <a:schemeClr val="tx1"/>
                  </a:solidFill>
                </a:rPr>
                <a:t> Peninsula Clinical Commissioning Group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77BB8B1-3A52-F94D-B2B2-F4223ACDF7AE}"/>
                </a:ext>
              </a:extLst>
            </p:cNvPr>
            <p:cNvSpPr txBox="1"/>
            <p:nvPr userDrawn="1"/>
          </p:nvSpPr>
          <p:spPr>
            <a:xfrm>
              <a:off x="6598216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Stafford and Surrounds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Stoke-on-Trent Clinical Commissioning Group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299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2E2DCE1-0B2A-F044-9268-E7243E788A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1598A430-3BD6-FF47-B109-0D9F7F80F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904" y="6345226"/>
            <a:ext cx="797622" cy="365125"/>
          </a:xfrm>
        </p:spPr>
        <p:txBody>
          <a:bodyPr wrap="none" lIns="0" tIns="0" rIns="0" bIns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BCDD42-6A3B-034A-953D-995F4419C3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4360EF-8C24-6640-989E-A2FF1B2FA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44" y="365126"/>
            <a:ext cx="10402866" cy="787270"/>
          </a:xfrm>
        </p:spPr>
        <p:txBody>
          <a:bodyPr lIns="0" tIns="0" rIns="0" bIns="0" anchor="t" anchorCtr="0">
            <a:norm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C8A58-BC26-1B4C-85A6-B43D1066C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044" y="1296444"/>
            <a:ext cx="9200367" cy="4684734"/>
          </a:xfrm>
        </p:spPr>
        <p:txBody>
          <a:bodyPr lIns="0" tIns="0" rIns="0" bIns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Master text styles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2EBD0159-9E74-AE44-9032-E6C59CA5136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4948" y="1296443"/>
            <a:ext cx="2430000" cy="4874515"/>
          </a:xfrm>
          <a:solidFill>
            <a:srgbClr val="FFFF00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or drag picture here</a:t>
            </a:r>
          </a:p>
          <a:p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71B47C-7843-8647-BA3F-7BD171FF24C2}"/>
              </a:ext>
            </a:extLst>
          </p:cNvPr>
          <p:cNvGrpSpPr/>
          <p:nvPr userDrawn="1"/>
        </p:nvGrpSpPr>
        <p:grpSpPr>
          <a:xfrm>
            <a:off x="382044" y="6403928"/>
            <a:ext cx="10269386" cy="238002"/>
            <a:chOff x="388306" y="6203812"/>
            <a:chExt cx="10269386" cy="23800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35E512E-83BA-9848-8FCC-31BE3999BB94}"/>
                </a:ext>
              </a:extLst>
            </p:cNvPr>
            <p:cNvSpPr txBox="1"/>
            <p:nvPr userDrawn="1"/>
          </p:nvSpPr>
          <p:spPr>
            <a:xfrm>
              <a:off x="388306" y="6203812"/>
              <a:ext cx="2843409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 err="1">
                  <a:solidFill>
                    <a:schemeClr val="tx1"/>
                  </a:solidFill>
                </a:rPr>
                <a:t>Cannock</a:t>
              </a:r>
              <a:r>
                <a:rPr lang="en-US" sz="800" dirty="0">
                  <a:solidFill>
                    <a:schemeClr val="tx1"/>
                  </a:solidFill>
                </a:rPr>
                <a:t> Chase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East Staffordshire Clinical Commissioning Group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057A65A-2F35-6F4F-BE5E-1B97063ED8ED}"/>
                </a:ext>
              </a:extLst>
            </p:cNvPr>
            <p:cNvSpPr txBox="1"/>
            <p:nvPr userDrawn="1"/>
          </p:nvSpPr>
          <p:spPr>
            <a:xfrm>
              <a:off x="2824098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North Staffordshire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South East Staffordshire and </a:t>
              </a:r>
              <a:r>
                <a:rPr lang="en-US" sz="800" dirty="0" err="1">
                  <a:solidFill>
                    <a:schemeClr val="tx1"/>
                  </a:solidFill>
                </a:rPr>
                <a:t>Seisdon</a:t>
              </a:r>
              <a:r>
                <a:rPr lang="en-US" sz="800" dirty="0">
                  <a:solidFill>
                    <a:schemeClr val="tx1"/>
                  </a:solidFill>
                </a:rPr>
                <a:t> Peninsula Clinical Commissioning Group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112598F-37F9-F648-8B55-429D63610BDF}"/>
                </a:ext>
              </a:extLst>
            </p:cNvPr>
            <p:cNvSpPr txBox="1"/>
            <p:nvPr userDrawn="1"/>
          </p:nvSpPr>
          <p:spPr>
            <a:xfrm>
              <a:off x="6598216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Stafford and Surrounds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Stoke-on-Trent Clinical Commissioning Group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253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66CBC1C-347B-CE43-A0B4-7AC3C73B04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9CAF2B18-BE34-184E-BFF2-E01D437A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904" y="6345226"/>
            <a:ext cx="797622" cy="365125"/>
          </a:xfrm>
        </p:spPr>
        <p:txBody>
          <a:bodyPr wrap="none" lIns="0" tIns="0" rIns="0" bIns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BCDD42-6A3B-034A-953D-995F4419C3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C8A58-BC26-1B4C-85A6-B43D1066C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044" y="1296444"/>
            <a:ext cx="11430000" cy="4597052"/>
          </a:xfrm>
        </p:spPr>
        <p:txBody>
          <a:bodyPr lIns="0" tIns="0" rIns="0" bIns="0" numCol="2" spcCol="324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Master text styles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Master text styles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04400F2-100A-7E40-9FDA-6F5AA337E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44" y="365126"/>
            <a:ext cx="10402866" cy="787270"/>
          </a:xfrm>
        </p:spPr>
        <p:txBody>
          <a:bodyPr lIns="0" tIns="0" rIns="0" bIns="0" anchor="t" anchorCtr="0">
            <a:norm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6D133C8-B4CC-F546-A02B-63ECC537BD61}"/>
              </a:ext>
            </a:extLst>
          </p:cNvPr>
          <p:cNvGrpSpPr/>
          <p:nvPr userDrawn="1"/>
        </p:nvGrpSpPr>
        <p:grpSpPr>
          <a:xfrm>
            <a:off x="382044" y="6403928"/>
            <a:ext cx="10269386" cy="238002"/>
            <a:chOff x="388306" y="6203812"/>
            <a:chExt cx="10269386" cy="23800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23B4DD9-8E64-F24D-94C4-8518756BF450}"/>
                </a:ext>
              </a:extLst>
            </p:cNvPr>
            <p:cNvSpPr txBox="1"/>
            <p:nvPr userDrawn="1"/>
          </p:nvSpPr>
          <p:spPr>
            <a:xfrm>
              <a:off x="388306" y="6203812"/>
              <a:ext cx="2843409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 err="1">
                  <a:solidFill>
                    <a:schemeClr val="tx1"/>
                  </a:solidFill>
                </a:rPr>
                <a:t>Cannock</a:t>
              </a:r>
              <a:r>
                <a:rPr lang="en-US" sz="800" dirty="0">
                  <a:solidFill>
                    <a:schemeClr val="tx1"/>
                  </a:solidFill>
                </a:rPr>
                <a:t> Chase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East Staffordshire Clinical Commissioning Group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156544C-6417-7C4A-BDA8-7BA930F33EF9}"/>
                </a:ext>
              </a:extLst>
            </p:cNvPr>
            <p:cNvSpPr txBox="1"/>
            <p:nvPr userDrawn="1"/>
          </p:nvSpPr>
          <p:spPr>
            <a:xfrm>
              <a:off x="2824098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North Staffordshire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South East Staffordshire and </a:t>
              </a:r>
              <a:r>
                <a:rPr lang="en-US" sz="800" dirty="0" err="1">
                  <a:solidFill>
                    <a:schemeClr val="tx1"/>
                  </a:solidFill>
                </a:rPr>
                <a:t>Seisdon</a:t>
              </a:r>
              <a:r>
                <a:rPr lang="en-US" sz="800" dirty="0">
                  <a:solidFill>
                    <a:schemeClr val="tx1"/>
                  </a:solidFill>
                </a:rPr>
                <a:t> Peninsula Clinical Commissioning Group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ACFC53D-CD75-C047-8177-B62F01A97893}"/>
                </a:ext>
              </a:extLst>
            </p:cNvPr>
            <p:cNvSpPr txBox="1"/>
            <p:nvPr userDrawn="1"/>
          </p:nvSpPr>
          <p:spPr>
            <a:xfrm>
              <a:off x="6598216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Stafford and Surrounds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Stoke-on-Trent Clinical Commissioning Group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452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6465F66-54E3-0F45-8FD6-7C256A6BEF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BE794430-6B1C-774A-965C-34C6CEEE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904" y="6345226"/>
            <a:ext cx="797622" cy="365125"/>
          </a:xfrm>
        </p:spPr>
        <p:txBody>
          <a:bodyPr wrap="none" lIns="0" tIns="0" rIns="0" bIns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BCDD42-6A3B-034A-953D-995F4419C3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C8A58-BC26-1B4C-85A6-B43D1066C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044" y="1296444"/>
            <a:ext cx="9181578" cy="4659682"/>
          </a:xfrm>
        </p:spPr>
        <p:txBody>
          <a:bodyPr lIns="0" tIns="0" rIns="0" bIns="0" numCol="2" spcCol="324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Master text styles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Master text styles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04400F2-100A-7E40-9FDA-6F5AA337E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44" y="365126"/>
            <a:ext cx="10402866" cy="787270"/>
          </a:xfrm>
        </p:spPr>
        <p:txBody>
          <a:bodyPr lIns="0" tIns="0" rIns="0" bIns="0" anchor="t" anchorCtr="0">
            <a:norm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EB20043-DC37-7446-8AEE-74CA2649003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4948" y="1296443"/>
            <a:ext cx="2430000" cy="4874515"/>
          </a:xfrm>
          <a:solidFill>
            <a:srgbClr val="FFFF00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or drag picture here</a:t>
            </a:r>
          </a:p>
          <a:p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A4C9985-8B35-2D4A-8BC9-A088ED865875}"/>
              </a:ext>
            </a:extLst>
          </p:cNvPr>
          <p:cNvGrpSpPr/>
          <p:nvPr userDrawn="1"/>
        </p:nvGrpSpPr>
        <p:grpSpPr>
          <a:xfrm>
            <a:off x="382044" y="6403928"/>
            <a:ext cx="10269386" cy="238002"/>
            <a:chOff x="388306" y="6203812"/>
            <a:chExt cx="10269386" cy="23800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65BD387-6EDF-3745-A5C9-92C17062D273}"/>
                </a:ext>
              </a:extLst>
            </p:cNvPr>
            <p:cNvSpPr txBox="1"/>
            <p:nvPr userDrawn="1"/>
          </p:nvSpPr>
          <p:spPr>
            <a:xfrm>
              <a:off x="388306" y="6203812"/>
              <a:ext cx="2843409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 err="1">
                  <a:solidFill>
                    <a:schemeClr val="tx1"/>
                  </a:solidFill>
                </a:rPr>
                <a:t>Cannock</a:t>
              </a:r>
              <a:r>
                <a:rPr lang="en-US" sz="800" dirty="0">
                  <a:solidFill>
                    <a:schemeClr val="tx1"/>
                  </a:solidFill>
                </a:rPr>
                <a:t> Chase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East Staffordshire Clinical Commissioning Group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B9D1CE5-C156-1A43-A7B0-7F65F807DE38}"/>
                </a:ext>
              </a:extLst>
            </p:cNvPr>
            <p:cNvSpPr txBox="1"/>
            <p:nvPr userDrawn="1"/>
          </p:nvSpPr>
          <p:spPr>
            <a:xfrm>
              <a:off x="2824098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North Staffordshire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South East Staffordshire and </a:t>
              </a:r>
              <a:r>
                <a:rPr lang="en-US" sz="800" dirty="0" err="1">
                  <a:solidFill>
                    <a:schemeClr val="tx1"/>
                  </a:solidFill>
                </a:rPr>
                <a:t>Seisdon</a:t>
              </a:r>
              <a:r>
                <a:rPr lang="en-US" sz="800" dirty="0">
                  <a:solidFill>
                    <a:schemeClr val="tx1"/>
                  </a:solidFill>
                </a:rPr>
                <a:t> Peninsula Clinical Commissioning Group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80B41AA-CF68-8745-8DED-01E632C0683D}"/>
                </a:ext>
              </a:extLst>
            </p:cNvPr>
            <p:cNvSpPr txBox="1"/>
            <p:nvPr userDrawn="1"/>
          </p:nvSpPr>
          <p:spPr>
            <a:xfrm>
              <a:off x="6598216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Stafford and Surrounds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Stoke-on-Trent Clinical Commissioning Group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884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9F5E12B-809F-EC4A-BFA0-69A1A5EBF9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C914534F-CB98-784D-8415-0A16030D6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904" y="6345226"/>
            <a:ext cx="797622" cy="365125"/>
          </a:xfrm>
        </p:spPr>
        <p:txBody>
          <a:bodyPr wrap="none" lIns="0" tIns="0" rIns="0" bIns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BCDD42-6A3B-034A-953D-995F4419C3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FBEDA-A651-0342-8668-CAA6D228B2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044" y="1296444"/>
            <a:ext cx="5582431" cy="435133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F8497C-7BA1-4C4B-B33F-EF73962C4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9613" y="1296444"/>
            <a:ext cx="5582431" cy="435133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3D503CD-EFF7-C14F-BB14-BC8BD8EFB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44" y="365126"/>
            <a:ext cx="10402866" cy="787270"/>
          </a:xfrm>
        </p:spPr>
        <p:txBody>
          <a:bodyPr lIns="0" tIns="0" rIns="0" bIns="0" anchor="t" anchorCtr="0">
            <a:norm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7AC129B-3D44-9B44-95BA-022B8D6842C8}"/>
              </a:ext>
            </a:extLst>
          </p:cNvPr>
          <p:cNvGrpSpPr/>
          <p:nvPr userDrawn="1"/>
        </p:nvGrpSpPr>
        <p:grpSpPr>
          <a:xfrm>
            <a:off x="382044" y="6403928"/>
            <a:ext cx="10269386" cy="238002"/>
            <a:chOff x="388306" y="6203812"/>
            <a:chExt cx="10269386" cy="23800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188F426-63A0-0B4C-91BF-91AD20BA75B6}"/>
                </a:ext>
              </a:extLst>
            </p:cNvPr>
            <p:cNvSpPr txBox="1"/>
            <p:nvPr userDrawn="1"/>
          </p:nvSpPr>
          <p:spPr>
            <a:xfrm>
              <a:off x="388306" y="6203812"/>
              <a:ext cx="2843409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 err="1">
                  <a:solidFill>
                    <a:schemeClr val="tx1"/>
                  </a:solidFill>
                </a:rPr>
                <a:t>Cannock</a:t>
              </a:r>
              <a:r>
                <a:rPr lang="en-US" sz="800" dirty="0">
                  <a:solidFill>
                    <a:schemeClr val="tx1"/>
                  </a:solidFill>
                </a:rPr>
                <a:t> Chase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East Staffordshire Clinical Commissioning Group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42BEF27-8F8B-5840-B65D-15E402E4C120}"/>
                </a:ext>
              </a:extLst>
            </p:cNvPr>
            <p:cNvSpPr txBox="1"/>
            <p:nvPr userDrawn="1"/>
          </p:nvSpPr>
          <p:spPr>
            <a:xfrm>
              <a:off x="2824098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North Staffordshire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South East Staffordshire and </a:t>
              </a:r>
              <a:r>
                <a:rPr lang="en-US" sz="800" dirty="0" err="1">
                  <a:solidFill>
                    <a:schemeClr val="tx1"/>
                  </a:solidFill>
                </a:rPr>
                <a:t>Seisdon</a:t>
              </a:r>
              <a:r>
                <a:rPr lang="en-US" sz="800" dirty="0">
                  <a:solidFill>
                    <a:schemeClr val="tx1"/>
                  </a:solidFill>
                </a:rPr>
                <a:t> Peninsula Clinical Commissioning Group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3F26699-CF96-9C44-BB52-A4D490AD68C3}"/>
                </a:ext>
              </a:extLst>
            </p:cNvPr>
            <p:cNvSpPr txBox="1"/>
            <p:nvPr userDrawn="1"/>
          </p:nvSpPr>
          <p:spPr>
            <a:xfrm>
              <a:off x="6598216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Stafford and Surrounds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Stoke-on-Trent Clinical Commissioning Group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467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3FC75F6-7184-2340-B21F-19CAB20668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4A44B01-E3AB-B649-A634-AADE1B5E4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904" y="6345226"/>
            <a:ext cx="797622" cy="365125"/>
          </a:xfrm>
        </p:spPr>
        <p:txBody>
          <a:bodyPr wrap="none" lIns="0" tIns="0" rIns="0" bIns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BCDD42-6A3B-034A-953D-995F4419C3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FBEDA-A651-0342-8668-CAA6D228B2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044" y="1296443"/>
            <a:ext cx="4521155" cy="4728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F8497C-7BA1-4C4B-B33F-EF73962C4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68496" y="1296443"/>
            <a:ext cx="4521155" cy="472857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3D503CD-EFF7-C14F-BB14-BC8BD8EFB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44" y="365126"/>
            <a:ext cx="10402866" cy="787270"/>
          </a:xfrm>
        </p:spPr>
        <p:txBody>
          <a:bodyPr lIns="0" tIns="0" rIns="0" bIns="0" anchor="t" anchorCtr="0">
            <a:norm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Picture Placeholder 14">
            <a:extLst>
              <a:ext uri="{FF2B5EF4-FFF2-40B4-BE49-F238E27FC236}">
                <a16:creationId xmlns:a16="http://schemas.microsoft.com/office/drawing/2014/main" id="{90FAC66E-4DC4-8047-9C2A-E108425BE2C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4948" y="1296443"/>
            <a:ext cx="2430000" cy="4874515"/>
          </a:xfrm>
          <a:solidFill>
            <a:srgbClr val="FFFF00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or drag picture here</a:t>
            </a:r>
          </a:p>
          <a:p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468CFFC-AF94-3B43-8353-B12949986A89}"/>
              </a:ext>
            </a:extLst>
          </p:cNvPr>
          <p:cNvGrpSpPr/>
          <p:nvPr userDrawn="1"/>
        </p:nvGrpSpPr>
        <p:grpSpPr>
          <a:xfrm>
            <a:off x="382044" y="6403928"/>
            <a:ext cx="10269386" cy="238002"/>
            <a:chOff x="388306" y="6203812"/>
            <a:chExt cx="10269386" cy="23800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67EA06F-204C-D745-B441-3E661C48CF90}"/>
                </a:ext>
              </a:extLst>
            </p:cNvPr>
            <p:cNvSpPr txBox="1"/>
            <p:nvPr userDrawn="1"/>
          </p:nvSpPr>
          <p:spPr>
            <a:xfrm>
              <a:off x="388306" y="6203812"/>
              <a:ext cx="2843409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 err="1">
                  <a:solidFill>
                    <a:schemeClr val="tx1"/>
                  </a:solidFill>
                </a:rPr>
                <a:t>Cannock</a:t>
              </a:r>
              <a:r>
                <a:rPr lang="en-US" sz="800" dirty="0">
                  <a:solidFill>
                    <a:schemeClr val="tx1"/>
                  </a:solidFill>
                </a:rPr>
                <a:t> Chase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East Staffordshire Clinical Commissioning Group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7A053C7-C7FE-D74C-A1FA-AEFD6565AD80}"/>
                </a:ext>
              </a:extLst>
            </p:cNvPr>
            <p:cNvSpPr txBox="1"/>
            <p:nvPr userDrawn="1"/>
          </p:nvSpPr>
          <p:spPr>
            <a:xfrm>
              <a:off x="2824098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North Staffordshire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South East Staffordshire and </a:t>
              </a:r>
              <a:r>
                <a:rPr lang="en-US" sz="800" dirty="0" err="1">
                  <a:solidFill>
                    <a:schemeClr val="tx1"/>
                  </a:solidFill>
                </a:rPr>
                <a:t>Seisdon</a:t>
              </a:r>
              <a:r>
                <a:rPr lang="en-US" sz="800" dirty="0">
                  <a:solidFill>
                    <a:schemeClr val="tx1"/>
                  </a:solidFill>
                </a:rPr>
                <a:t> Peninsula Clinical Commissioning Group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A5B01F1-1FE4-0945-B730-833DA615B394}"/>
                </a:ext>
              </a:extLst>
            </p:cNvPr>
            <p:cNvSpPr txBox="1"/>
            <p:nvPr userDrawn="1"/>
          </p:nvSpPr>
          <p:spPr>
            <a:xfrm>
              <a:off x="6598216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Stafford and Surrounds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Stoke-on-Trent Clinical Commissioning Group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735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A7AF65A-EA48-CA4A-AB9C-146216DC66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D32E47C2-52B9-D947-B77E-FDF164F64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904" y="6345226"/>
            <a:ext cx="797622" cy="365125"/>
          </a:xfrm>
        </p:spPr>
        <p:txBody>
          <a:bodyPr wrap="none" lIns="0" tIns="0" rIns="0" bIns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BCDD42-6A3B-034A-953D-995F4419C3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9E2813C-E354-F742-8E98-E258D599DC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8306" y="1122363"/>
            <a:ext cx="10279693" cy="2387600"/>
          </a:xfrm>
        </p:spPr>
        <p:txBody>
          <a:bodyPr lIns="0" tIns="0" rIns="0" bIns="0" anchor="b">
            <a:normAutofit/>
          </a:bodyPr>
          <a:lstStyle>
            <a:lvl1pPr algn="l">
              <a:defRPr sz="5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DIVIDER Master title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2D2D77D-9367-0542-8650-8BE138FAD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306" y="3602038"/>
            <a:ext cx="10279693" cy="1655762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D9023BD-C686-A645-AC9A-6567AA6593B1}"/>
              </a:ext>
            </a:extLst>
          </p:cNvPr>
          <p:cNvGrpSpPr/>
          <p:nvPr userDrawn="1"/>
        </p:nvGrpSpPr>
        <p:grpSpPr>
          <a:xfrm>
            <a:off x="382044" y="6403928"/>
            <a:ext cx="10269386" cy="238002"/>
            <a:chOff x="388306" y="6203812"/>
            <a:chExt cx="10269386" cy="23800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FAE1A62-A50B-A843-94CF-A2C142D8B8CC}"/>
                </a:ext>
              </a:extLst>
            </p:cNvPr>
            <p:cNvSpPr txBox="1"/>
            <p:nvPr userDrawn="1"/>
          </p:nvSpPr>
          <p:spPr>
            <a:xfrm>
              <a:off x="388306" y="6203812"/>
              <a:ext cx="2843409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 err="1">
                  <a:solidFill>
                    <a:schemeClr val="tx1"/>
                  </a:solidFill>
                </a:rPr>
                <a:t>Cannock</a:t>
              </a:r>
              <a:r>
                <a:rPr lang="en-US" sz="800" dirty="0">
                  <a:solidFill>
                    <a:schemeClr val="tx1"/>
                  </a:solidFill>
                </a:rPr>
                <a:t> Chase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East Staffordshire Clinical Commissioning Group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F9926F0-059A-6F4C-85FF-3440EFA8D379}"/>
                </a:ext>
              </a:extLst>
            </p:cNvPr>
            <p:cNvSpPr txBox="1"/>
            <p:nvPr userDrawn="1"/>
          </p:nvSpPr>
          <p:spPr>
            <a:xfrm>
              <a:off x="2824098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North Staffordshire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South East Staffordshire and </a:t>
              </a:r>
              <a:r>
                <a:rPr lang="en-US" sz="800" dirty="0" err="1">
                  <a:solidFill>
                    <a:schemeClr val="tx1"/>
                  </a:solidFill>
                </a:rPr>
                <a:t>Seisdon</a:t>
              </a:r>
              <a:r>
                <a:rPr lang="en-US" sz="800" dirty="0">
                  <a:solidFill>
                    <a:schemeClr val="tx1"/>
                  </a:solidFill>
                </a:rPr>
                <a:t> Peninsula Clinical Commissioning Group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B7A9B4E-E776-EE49-9ACE-9C3BECB5D7C8}"/>
                </a:ext>
              </a:extLst>
            </p:cNvPr>
            <p:cNvSpPr txBox="1"/>
            <p:nvPr userDrawn="1"/>
          </p:nvSpPr>
          <p:spPr>
            <a:xfrm>
              <a:off x="6598216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Stafford and Surrounds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Stoke-on-Trent Clinical Commissioning Group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872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3F4566C-66DB-D945-972B-20A9367075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61E820F-2206-CD4F-A770-573D2CC3B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904" y="6345226"/>
            <a:ext cx="797622" cy="365125"/>
          </a:xfrm>
        </p:spPr>
        <p:txBody>
          <a:bodyPr wrap="none" lIns="0" tIns="0" rIns="0" bIns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BCDD42-6A3B-034A-953D-995F4419C3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143CD79-C4C9-A841-9B4A-1D1866FF9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44" y="365126"/>
            <a:ext cx="10402866" cy="787270"/>
          </a:xfrm>
        </p:spPr>
        <p:txBody>
          <a:bodyPr lIns="0" tIns="0" rIns="0" bIns="0" anchor="t" anchorCtr="0">
            <a:norm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07DA508A-A49B-3D49-A80C-44014B69418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89013"/>
            <a:ext cx="12192000" cy="5205412"/>
          </a:xfrm>
          <a:solidFill>
            <a:srgbClr val="FFFF00"/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or drag picture here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5B50118-B735-F741-B985-CC15C09828D0}"/>
              </a:ext>
            </a:extLst>
          </p:cNvPr>
          <p:cNvGrpSpPr/>
          <p:nvPr userDrawn="1"/>
        </p:nvGrpSpPr>
        <p:grpSpPr>
          <a:xfrm>
            <a:off x="382044" y="6403928"/>
            <a:ext cx="10269386" cy="238002"/>
            <a:chOff x="388306" y="6203812"/>
            <a:chExt cx="10269386" cy="23800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32326D5-B641-974D-BD64-B47223BE4537}"/>
                </a:ext>
              </a:extLst>
            </p:cNvPr>
            <p:cNvSpPr txBox="1"/>
            <p:nvPr userDrawn="1"/>
          </p:nvSpPr>
          <p:spPr>
            <a:xfrm>
              <a:off x="388306" y="6203812"/>
              <a:ext cx="2843409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 err="1">
                  <a:solidFill>
                    <a:schemeClr val="tx1"/>
                  </a:solidFill>
                </a:rPr>
                <a:t>Cannock</a:t>
              </a:r>
              <a:r>
                <a:rPr lang="en-US" sz="800" dirty="0">
                  <a:solidFill>
                    <a:schemeClr val="tx1"/>
                  </a:solidFill>
                </a:rPr>
                <a:t> Chase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East Staffordshire Clinical Commissioning Group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933623B-2712-7A41-8268-B5F837E2A3B9}"/>
                </a:ext>
              </a:extLst>
            </p:cNvPr>
            <p:cNvSpPr txBox="1"/>
            <p:nvPr userDrawn="1"/>
          </p:nvSpPr>
          <p:spPr>
            <a:xfrm>
              <a:off x="2824098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North Staffordshire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South East Staffordshire and </a:t>
              </a:r>
              <a:r>
                <a:rPr lang="en-US" sz="800" dirty="0" err="1">
                  <a:solidFill>
                    <a:schemeClr val="tx1"/>
                  </a:solidFill>
                </a:rPr>
                <a:t>Seisdon</a:t>
              </a:r>
              <a:r>
                <a:rPr lang="en-US" sz="800" dirty="0">
                  <a:solidFill>
                    <a:schemeClr val="tx1"/>
                  </a:solidFill>
                </a:rPr>
                <a:t> Peninsula Clinical Commissioning Group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5A36271-ED4D-CB45-B6DC-F31648EAE947}"/>
                </a:ext>
              </a:extLst>
            </p:cNvPr>
            <p:cNvSpPr txBox="1"/>
            <p:nvPr userDrawn="1"/>
          </p:nvSpPr>
          <p:spPr>
            <a:xfrm>
              <a:off x="6598216" y="6203812"/>
              <a:ext cx="4059476" cy="2380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Stafford and Surrounds Clinical Commissioning Group</a:t>
              </a:r>
            </a:p>
            <a:p>
              <a:r>
                <a:rPr lang="en-US" sz="800" dirty="0">
                  <a:solidFill>
                    <a:schemeClr val="tx1"/>
                  </a:solidFill>
                </a:rPr>
                <a:t>Stoke-on-Trent Clinical Commissioning Group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431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FBA13D-8771-0040-9F07-A1EB860FF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A33F9D-F001-9E40-8B13-241035AD9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BE45B-EF1E-EB4E-A780-99FB1293BA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5F01D-816B-EE43-A4F5-B8CF0177CF12}" type="datetime1">
              <a:rPr lang="en-GB" smtClean="0"/>
              <a:t>25/05/2021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60A1D-256B-2343-B649-9160C9C9E0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AD8BC-C5D9-6B44-AC3A-A75D19F5A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CDD42-6A3B-034A-953D-995F4419C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7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64" r:id="rId5"/>
    <p:sldLayoutId id="2147483652" r:id="rId6"/>
    <p:sldLayoutId id="2147483665" r:id="rId7"/>
    <p:sldLayoutId id="2147483651" r:id="rId8"/>
    <p:sldLayoutId id="2147483654" r:id="rId9"/>
    <p:sldLayoutId id="2147483661" r:id="rId10"/>
    <p:sldLayoutId id="2147483662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8561C-A54C-0341-A465-E0DF2FF04A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from Serious Cases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3C0CA2-8123-E04F-B888-2D48B0027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306" y="3602037"/>
            <a:ext cx="10279693" cy="2511215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  <a:p>
            <a:r>
              <a:rPr lang="en-US" sz="2000" dirty="0" smtClean="0"/>
              <a:t>Stephanie Nightingale, Designated Nurse for Safeguarding Children</a:t>
            </a:r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1BFBB-FDEE-F641-AC02-2674000CF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8FA97E-5CB1-594C-88C4-945805FA5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DD42-6A3B-034A-953D-995F4419C36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72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6463-9AB4-4943-BC10-4CA66F097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serious case serious?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F8689-DE3E-8B42-9F4D-6C86AC7CC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b="1" dirty="0" smtClean="0"/>
              <a:t>Serious</a:t>
            </a:r>
            <a:r>
              <a:rPr lang="en-US" dirty="0" smtClean="0"/>
              <a:t> – Important, demanding thought, not slight or negligible	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b="1" dirty="0" smtClean="0"/>
              <a:t>Case</a:t>
            </a:r>
            <a:r>
              <a:rPr lang="en-US" dirty="0" smtClean="0"/>
              <a:t> - Instance of things occurring</a:t>
            </a:r>
          </a:p>
          <a:p>
            <a:endParaRPr lang="en-US" dirty="0" smtClean="0"/>
          </a:p>
          <a:p>
            <a:pPr marL="2743200" lvl="6" indent="0">
              <a:buNone/>
            </a:pPr>
            <a:endParaRPr lang="en-US" dirty="0"/>
          </a:p>
          <a:p>
            <a:pPr marL="2743200" lvl="6" indent="0">
              <a:buNone/>
            </a:pPr>
            <a:r>
              <a:rPr lang="en-US" dirty="0"/>
              <a:t>            </a:t>
            </a:r>
            <a:endParaRPr lang="en-US" dirty="0" smtClean="0"/>
          </a:p>
          <a:p>
            <a:pPr marL="2743200" lvl="6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i="1" dirty="0" smtClean="0"/>
              <a:t>“Serious </a:t>
            </a:r>
            <a:r>
              <a:rPr lang="en-US" i="1" dirty="0"/>
              <a:t>child safeguarding cases are those in </a:t>
            </a:r>
            <a:r>
              <a:rPr lang="en-US" i="1" dirty="0" smtClean="0"/>
              <a:t>which:</a:t>
            </a:r>
          </a:p>
          <a:p>
            <a:pPr marL="2743200" lvl="6" indent="0">
              <a:buNone/>
            </a:pPr>
            <a:endParaRPr lang="en-US" i="1" dirty="0"/>
          </a:p>
          <a:p>
            <a:pPr lvl="8"/>
            <a:r>
              <a:rPr lang="en-US" b="1" dirty="0"/>
              <a:t>Abuse</a:t>
            </a:r>
            <a:r>
              <a:rPr lang="en-US" dirty="0"/>
              <a:t> or </a:t>
            </a:r>
            <a:r>
              <a:rPr lang="en-US" b="1" dirty="0"/>
              <a:t>neglect</a:t>
            </a:r>
            <a:r>
              <a:rPr lang="en-US" dirty="0"/>
              <a:t> of a child is known or suspected</a:t>
            </a:r>
          </a:p>
          <a:p>
            <a:pPr lvl="8"/>
            <a:r>
              <a:rPr lang="en-US" dirty="0"/>
              <a:t>The child has </a:t>
            </a:r>
            <a:r>
              <a:rPr lang="en-US" b="1" dirty="0"/>
              <a:t>died</a:t>
            </a:r>
            <a:r>
              <a:rPr lang="en-US" dirty="0"/>
              <a:t> or been </a:t>
            </a:r>
            <a:r>
              <a:rPr lang="en-US" b="1" dirty="0"/>
              <a:t>seriously </a:t>
            </a:r>
            <a:r>
              <a:rPr lang="en-US" b="1" dirty="0" smtClean="0"/>
              <a:t>harmed</a:t>
            </a:r>
            <a:r>
              <a:rPr lang="en-US" dirty="0" smtClean="0"/>
              <a:t>”</a:t>
            </a:r>
            <a:endParaRPr lang="en-US" dirty="0"/>
          </a:p>
          <a:p>
            <a:pPr marL="2743200" lvl="6" indent="0">
              <a:buNone/>
            </a:pPr>
            <a:r>
              <a:rPr lang="en-US" dirty="0" smtClean="0"/>
              <a:t>                                                                 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36DEA-A902-6946-A71C-B31E76C6F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DD42-6A3B-034A-953D-995F4419C36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14" y="1391728"/>
            <a:ext cx="1577346" cy="23495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754" y="3176392"/>
            <a:ext cx="1943991" cy="276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6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7716B5-6A8C-B040-9724-44711AA1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Staffordshire and Stoke-On-Trent Incidence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9752F6-5EB7-054D-B147-755F22E3C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044" y="1296444"/>
            <a:ext cx="10402866" cy="4684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Babies under 1 year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August 2019 – March 2020:                                                           </a:t>
            </a:r>
          </a:p>
          <a:p>
            <a:r>
              <a:rPr lang="en-US" dirty="0" smtClean="0"/>
              <a:t>Deaths –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</a:p>
          <a:p>
            <a:r>
              <a:rPr lang="en-US" dirty="0" smtClean="0"/>
              <a:t>Serious Injury –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April 2020 – May 2021:</a:t>
            </a:r>
          </a:p>
          <a:p>
            <a:r>
              <a:rPr lang="en-US" dirty="0" smtClean="0"/>
              <a:t>Serious Injury </a:t>
            </a:r>
            <a:r>
              <a:rPr lang="en-US" dirty="0" smtClean="0"/>
              <a:t>–</a:t>
            </a:r>
            <a:r>
              <a:rPr lang="en-US" dirty="0" smtClean="0">
                <a:solidFill>
                  <a:srgbClr val="FF0000"/>
                </a:solidFill>
              </a:rPr>
              <a:t> 2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Nationally, the most prevalent group to be notified are babies under 1 who have sustained serious injury </a:t>
            </a:r>
            <a:r>
              <a:rPr lang="en-US" sz="2400" dirty="0" smtClean="0"/>
              <a:t>*</a:t>
            </a:r>
            <a:r>
              <a:rPr lang="en-US" sz="1600" dirty="0" smtClean="0"/>
              <a:t>(The Child Safeguarding Practice Review Panel Annual Report 2021)</a:t>
            </a:r>
            <a:endParaRPr lang="en-US"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8197A8-29AA-0F4E-991D-24C7EE35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904" y="6345226"/>
            <a:ext cx="797622" cy="365125"/>
          </a:xfrm>
        </p:spPr>
        <p:txBody>
          <a:bodyPr/>
          <a:lstStyle/>
          <a:p>
            <a:fld id="{E0BCDD42-6A3B-034A-953D-995F4419C36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136" y="1472241"/>
            <a:ext cx="5385579" cy="359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8133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C0E360-4D55-B84C-BAEA-614D0A50D7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What do we know…..		                           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  &gt;30 per 100,000 children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  Median age of 4 months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  Multiple Deprivation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  Deteriorating Parental Mental Health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  Financial Difficulties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  Threats of Eviction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  Criminal Proceedings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  Misuse Alcohol &amp; Substances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  Domestic Abuse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EA11E2-05DE-9744-B371-05C3FD9CDF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i="1" dirty="0" smtClean="0"/>
              <a:t>Ages </a:t>
            </a:r>
            <a:r>
              <a:rPr lang="en-GB" sz="1600" i="1" dirty="0"/>
              <a:t>of concern: learning lessons </a:t>
            </a:r>
            <a:r>
              <a:rPr lang="en-GB" sz="1600" i="1" dirty="0" smtClean="0"/>
              <a:t>from serious </a:t>
            </a:r>
            <a:r>
              <a:rPr lang="en-GB" sz="1600" i="1" dirty="0"/>
              <a:t>case </a:t>
            </a:r>
            <a:r>
              <a:rPr lang="en-GB" sz="1600" i="1" dirty="0" smtClean="0"/>
              <a:t>reviews – </a:t>
            </a:r>
          </a:p>
          <a:p>
            <a:pPr marL="0" indent="0">
              <a:buNone/>
            </a:pPr>
            <a:r>
              <a:rPr lang="en-GB" sz="1600" i="1" dirty="0" smtClean="0"/>
              <a:t>A </a:t>
            </a:r>
            <a:r>
              <a:rPr lang="en-GB" sz="1600" i="1" dirty="0"/>
              <a:t>thematic report of Ofsted’s evaluation of serious case reviews from 1 April 2007 </a:t>
            </a:r>
            <a:r>
              <a:rPr lang="en-GB" sz="1600" i="1" dirty="0" smtClean="0"/>
              <a:t>to 31 </a:t>
            </a:r>
            <a:r>
              <a:rPr lang="en-GB" sz="1600" i="1" dirty="0"/>
              <a:t>March 2011</a:t>
            </a:r>
            <a:endParaRPr lang="en-US" sz="1600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u="sng" dirty="0" smtClean="0"/>
              <a:t>Findings:</a:t>
            </a:r>
          </a:p>
          <a:p>
            <a:r>
              <a:rPr lang="en-US" sz="1600" dirty="0" smtClean="0"/>
              <a:t>Of the 471 SCRs evaluated by </a:t>
            </a:r>
            <a:r>
              <a:rPr lang="en-US" sz="1600" dirty="0" err="1" smtClean="0"/>
              <a:t>Ofsted</a:t>
            </a:r>
            <a:r>
              <a:rPr lang="en-US" sz="1600" dirty="0" smtClean="0"/>
              <a:t> concerning 602 children, 210 (35%) children were babies under 1 year.</a:t>
            </a:r>
          </a:p>
          <a:p>
            <a:r>
              <a:rPr lang="en-US" sz="1600" dirty="0" smtClean="0"/>
              <a:t>Babies under 1 year have been subject of a high proportion of SCRs.</a:t>
            </a:r>
          </a:p>
          <a:p>
            <a:r>
              <a:rPr lang="en-US" sz="1600" dirty="0" smtClean="0"/>
              <a:t>Key issues with timeliness and quality of pre-birth assessments; insufficient support for young parents.</a:t>
            </a:r>
          </a:p>
          <a:p>
            <a:endParaRPr lang="en-US" sz="16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65D757-65EC-064C-BE20-3185A6BF2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Abusive Infant Head Trauma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1B74F6-071A-594E-A6B4-40D61D425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904" y="6345226"/>
            <a:ext cx="797622" cy="365125"/>
          </a:xfrm>
        </p:spPr>
        <p:txBody>
          <a:bodyPr/>
          <a:lstStyle/>
          <a:p>
            <a:fld id="{E0BCDD42-6A3B-034A-953D-995F4419C36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391" y="2196860"/>
            <a:ext cx="1120545" cy="81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19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392" y="1131975"/>
            <a:ext cx="6314536" cy="4796830"/>
          </a:xfr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0D6682F-57A8-614B-9DE1-187C14FB3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90"/>
            <a:ext cx="10402866" cy="787270"/>
          </a:xfrm>
        </p:spPr>
        <p:txBody>
          <a:bodyPr/>
          <a:lstStyle/>
          <a:p>
            <a:r>
              <a:rPr lang="en-US" dirty="0" smtClean="0"/>
              <a:t>The Impact of Covid 19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FE80E9-14D5-1F4B-88E2-34E4C0B1B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904" y="6345226"/>
            <a:ext cx="797622" cy="365125"/>
          </a:xfrm>
        </p:spPr>
        <p:txBody>
          <a:bodyPr/>
          <a:lstStyle/>
          <a:p>
            <a:fld id="{E0BCDD42-6A3B-034A-953D-995F4419C36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753" y="4823905"/>
            <a:ext cx="2562225" cy="1104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077" y="4142836"/>
            <a:ext cx="1447800" cy="381000"/>
          </a:xfrm>
          <a:prstGeom prst="rect">
            <a:avLst/>
          </a:prstGeom>
        </p:spPr>
      </p:pic>
      <p:sp>
        <p:nvSpPr>
          <p:cNvPr id="10" name="AutoShape 2" descr="Children's Commissioner for EnglandChildren's Commissioner for England"/>
          <p:cNvSpPr>
            <a:spLocks noChangeAspect="1" noChangeArrowheads="1"/>
          </p:cNvSpPr>
          <p:nvPr/>
        </p:nvSpPr>
        <p:spPr bwMode="auto">
          <a:xfrm>
            <a:off x="63500" y="-136525"/>
            <a:ext cx="28956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55066" y="1275277"/>
            <a:ext cx="2895600" cy="15811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63819" y="2666071"/>
            <a:ext cx="1591240" cy="12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22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44" y="1152396"/>
            <a:ext cx="2359220" cy="2359220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ACEB9B4-17A5-E84E-B1B3-96E6BFC67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from Professionals, Parents and Systems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48CC10-5D64-E643-9490-9AFF8F28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904" y="6345226"/>
            <a:ext cx="797622" cy="365125"/>
          </a:xfrm>
        </p:spPr>
        <p:txBody>
          <a:bodyPr/>
          <a:lstStyle/>
          <a:p>
            <a:fld id="{E0BCDD42-6A3B-034A-953D-995F4419C36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491" y="1152396"/>
            <a:ext cx="4364965" cy="18535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931" y="3554082"/>
            <a:ext cx="3466754" cy="2257131"/>
          </a:xfrm>
          <a:prstGeom prst="rect">
            <a:avLst/>
          </a:prstGeom>
        </p:spPr>
      </p:pic>
      <p:sp>
        <p:nvSpPr>
          <p:cNvPr id="10" name="Curved Right Arrow 9"/>
          <p:cNvSpPr/>
          <p:nvPr/>
        </p:nvSpPr>
        <p:spPr>
          <a:xfrm rot="18596699">
            <a:off x="1834036" y="3532842"/>
            <a:ext cx="937445" cy="21265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 rot="1952021">
            <a:off x="7993695" y="3167650"/>
            <a:ext cx="967229" cy="21563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5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3AF806-DFCA-6441-9309-84363D552D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9007" y="1083658"/>
            <a:ext cx="8802213" cy="4728575"/>
          </a:xfrm>
        </p:spPr>
        <p:txBody>
          <a:bodyPr/>
          <a:lstStyle/>
          <a:p>
            <a:r>
              <a:rPr lang="en-US" sz="2400" b="1" dirty="0" smtClean="0"/>
              <a:t>0-2 year olds unrecognized </a:t>
            </a:r>
            <a:r>
              <a:rPr lang="en-US" sz="2400" dirty="0" smtClean="0"/>
              <a:t>(not knowing the ‘normal’)</a:t>
            </a:r>
          </a:p>
          <a:p>
            <a:pPr marL="0" indent="0">
              <a:buNone/>
            </a:pPr>
            <a:r>
              <a:rPr lang="en-US" sz="2400" dirty="0" smtClean="0"/>
              <a:t>		- Early Help – referrals are low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Domestic abuse and babies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When consent is declined</a:t>
            </a:r>
            <a:r>
              <a:rPr lang="en-US" sz="2400" dirty="0" smtClean="0"/>
              <a:t>- what to do?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GB" sz="2400" b="1" dirty="0"/>
              <a:t>Escalation </a:t>
            </a:r>
            <a:r>
              <a:rPr lang="en-GB" sz="2400" b="1" dirty="0" smtClean="0"/>
              <a:t>confidence</a:t>
            </a:r>
            <a:r>
              <a:rPr lang="en-GB" sz="2400" b="1" dirty="0"/>
              <a:t>, </a:t>
            </a:r>
            <a:r>
              <a:rPr lang="en-GB" sz="2400" b="1" dirty="0" smtClean="0"/>
              <a:t>understanding </a:t>
            </a:r>
            <a:r>
              <a:rPr lang="en-GB" sz="2400" b="1" dirty="0"/>
              <a:t>and </a:t>
            </a:r>
            <a:r>
              <a:rPr lang="en-GB" sz="2400" b="1" dirty="0" smtClean="0"/>
              <a:t>response </a:t>
            </a:r>
            <a:r>
              <a:rPr lang="en-GB" sz="2400" dirty="0" smtClean="0"/>
              <a:t>(being heard </a:t>
            </a:r>
            <a:r>
              <a:rPr lang="en-GB" sz="2400" dirty="0"/>
              <a:t>as a </a:t>
            </a:r>
            <a:r>
              <a:rPr lang="en-GB" sz="2400" dirty="0" smtClean="0"/>
              <a:t>professional)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31E08E9-D1E6-E64A-9AB0-7E1B342DE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have we learnt in Staffordshire &amp; Stoke-On-Trent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7F9CB2-6D06-9E46-BE5B-A80C1DE58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904" y="6345226"/>
            <a:ext cx="797622" cy="365125"/>
          </a:xfrm>
        </p:spPr>
        <p:txBody>
          <a:bodyPr/>
          <a:lstStyle/>
          <a:p>
            <a:fld id="{E0BCDD42-6A3B-034A-953D-995F4419C36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6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DD42-6A3B-034A-953D-995F4419C36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692" y="1296443"/>
            <a:ext cx="4521155" cy="48743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1. Understanding what the child’s daily life is like</a:t>
            </a:r>
          </a:p>
          <a:p>
            <a:pPr marL="0" indent="0">
              <a:buNone/>
            </a:pPr>
            <a:r>
              <a:rPr lang="en-GB" dirty="0" smtClean="0"/>
              <a:t>2. Working with families where their engagement is reluctant and sporadic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3. Critical thinking and challenge</a:t>
            </a:r>
          </a:p>
          <a:p>
            <a:pPr marL="0" indent="0">
              <a:buNone/>
            </a:pPr>
            <a:r>
              <a:rPr lang="en-GB" dirty="0" smtClean="0"/>
              <a:t>4. Responding to changing risk and need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5. Sharing information in a timely and appropriate way</a:t>
            </a:r>
          </a:p>
          <a:p>
            <a:pPr marL="0" indent="0">
              <a:buNone/>
            </a:pPr>
            <a:r>
              <a:rPr lang="en-GB" dirty="0" smtClean="0"/>
              <a:t>6. Organisational leadership and culture for good outcomes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1200" dirty="0" smtClean="0"/>
              <a:t>**The </a:t>
            </a:r>
            <a:r>
              <a:rPr lang="en-GB" sz="1200" dirty="0"/>
              <a:t>Child Safeguarding Practice Review Panel Annual Report 2021</a:t>
            </a:r>
            <a:endParaRPr lang="en-GB" sz="12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 key practice themes to make a difference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51052" y="1564256"/>
            <a:ext cx="4000137" cy="299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80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7716B5-6A8C-B040-9724-44711AA1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for thought…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0005" y="1805797"/>
            <a:ext cx="5220840" cy="367609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8197A8-29AA-0F4E-991D-24C7EE35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2904" y="6345226"/>
            <a:ext cx="797622" cy="365125"/>
          </a:xfrm>
        </p:spPr>
        <p:txBody>
          <a:bodyPr/>
          <a:lstStyle/>
          <a:p>
            <a:fld id="{E0BCDD42-6A3B-034A-953D-995F4419C36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8642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HS_Blues and Greens">
      <a:dk1>
        <a:srgbClr val="000000"/>
      </a:dk1>
      <a:lt1>
        <a:srgbClr val="FFFFFF"/>
      </a:lt1>
      <a:dk2>
        <a:srgbClr val="768692"/>
      </a:dk2>
      <a:lt2>
        <a:srgbClr val="E8EDEE"/>
      </a:lt2>
      <a:accent1>
        <a:srgbClr val="005EB8"/>
      </a:accent1>
      <a:accent2>
        <a:srgbClr val="002F86"/>
      </a:accent2>
      <a:accent3>
        <a:srgbClr val="41B6E6"/>
      </a:accent3>
      <a:accent4>
        <a:srgbClr val="00A9CE"/>
      </a:accent4>
      <a:accent5>
        <a:srgbClr val="00A499"/>
      </a:accent5>
      <a:accent6>
        <a:srgbClr val="70AD47"/>
      </a:accent6>
      <a:hlink>
        <a:srgbClr val="0563C1"/>
      </a:hlink>
      <a:folHlink>
        <a:srgbClr val="78BE2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9267A405C4D94199700B138481D24E" ma:contentTypeVersion="9" ma:contentTypeDescription="Create a new document." ma:contentTypeScope="" ma:versionID="18d0136291e65349d974249fcac17836">
  <xsd:schema xmlns:xsd="http://www.w3.org/2001/XMLSchema" xmlns:xs="http://www.w3.org/2001/XMLSchema" xmlns:p="http://schemas.microsoft.com/office/2006/metadata/properties" xmlns:ns2="ec75b38b-7a65-4c5d-b2bf-eaae28bb6506" targetNamespace="http://schemas.microsoft.com/office/2006/metadata/properties" ma:root="true" ma:fieldsID="dd992b1f20fb5817ef03622891e1074b" ns2:_="">
    <xsd:import namespace="ec75b38b-7a65-4c5d-b2bf-eaae28bb65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75b38b-7a65-4c5d-b2bf-eaae28bb65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6E7F90-3FDD-4DEA-BDA8-6046474A1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75b38b-7a65-4c5d-b2bf-eaae28bb65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A84FC8-88DA-4C54-ADCB-E988F21308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BC6920-9659-44C8-84FC-E10D83D83D4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c75b38b-7a65-4c5d-b2bf-eaae28bb650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426</Words>
  <Application>Microsoft Office PowerPoint</Application>
  <PresentationFormat>Widescreen</PresentationFormat>
  <Paragraphs>82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Learning from Serious Cases</vt:lpstr>
      <vt:lpstr>What makes a serious case serious?</vt:lpstr>
      <vt:lpstr>Staffordshire and Stoke-On-Trent Incidence</vt:lpstr>
      <vt:lpstr>Abusive Infant Head Trauma</vt:lpstr>
      <vt:lpstr>The Impact of Covid 19</vt:lpstr>
      <vt:lpstr>Learning from Professionals, Parents and Systems</vt:lpstr>
      <vt:lpstr>What have we learnt in Staffordshire &amp; Stoke-On-Trent</vt:lpstr>
      <vt:lpstr>6 key practice themes to make a difference</vt:lpstr>
      <vt:lpstr>Food for thought…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Rudd (MLCSU)</dc:creator>
  <cp:lastModifiedBy>Stephanie Nightingale (CCG) SESCCG</cp:lastModifiedBy>
  <cp:revision>107</cp:revision>
  <cp:lastPrinted>2018-04-17T11:42:12Z</cp:lastPrinted>
  <dcterms:created xsi:type="dcterms:W3CDTF">2018-04-12T08:06:43Z</dcterms:created>
  <dcterms:modified xsi:type="dcterms:W3CDTF">2021-05-25T13:56:48Z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0x010100D49267A405C4D94199700B138481D24E</vt:lpwstr>
  </property>
  <property fmtid="{D5CDD505-2E9C-101B-9397-08002B2CF9AE}" pid="3" name="_dlc_DocIdItemGuid">
    <vt:lpwstr>b9b2d7d9-ab61-4c0a-b770-17db865e1609</vt:lpwstr>
  </property>
  <property fmtid="{D5CDD505-2E9C-101B-9397-08002B2CF9AE}" pid="4" name="Order">
    <vt:r8>100</vt:r8>
  </property>
</Properties>
</file>