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1"/>
  </p:notesMasterIdLst>
  <p:sldIdLst>
    <p:sldId id="256" r:id="rId6"/>
    <p:sldId id="265" r:id="rId7"/>
    <p:sldId id="267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Sage (CCG) NSCCG" initials="RS(N" lastIdx="2" clrIdx="0">
    <p:extLst>
      <p:ext uri="{19B8F6BF-5375-455C-9EA6-DF929625EA0E}">
        <p15:presenceInfo xmlns:p15="http://schemas.microsoft.com/office/powerpoint/2012/main" userId="S-1-5-21-1757981266-343818398-725345543-3145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96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C2836-CFE8-E74D-9E38-859AE5A27895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C9F5-25D3-8543-B0B6-2CA59CAB4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1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9F5-25D3-8543-B0B6-2CA59CAB41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98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9F5-25D3-8543-B0B6-2CA59CAB41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4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D00F28-678C-A442-A94A-B673C2E97B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FD7AC3-19CF-4541-9B4D-07F3C919E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306" y="1122363"/>
            <a:ext cx="10279693" cy="2387600"/>
          </a:xfrm>
        </p:spPr>
        <p:txBody>
          <a:bodyPr lIns="0" tIns="0" rIns="0" bIns="0" anchor="b">
            <a:normAutofit/>
          </a:bodyPr>
          <a:lstStyle>
            <a:lvl1pPr algn="l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AA1127-4DDC-1748-8C70-32ED90642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306" y="3602038"/>
            <a:ext cx="10279693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402F9-B46E-B34E-A69A-A4E3A3BE37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89716" y="6361912"/>
            <a:ext cx="801666" cy="365125"/>
          </a:xfrm>
        </p:spPr>
        <p:txBody>
          <a:bodyPr lIns="0" tIns="0" rIns="0" bIns="4680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4F5B2B8-BE15-9741-91D1-0DFA5F5F52CD}" type="datetime1">
              <a:rPr lang="en-GB" smtClean="0"/>
              <a:pPr/>
              <a:t>11/06/2021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526952B-5C8A-7B41-B790-D568EBECE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2904" y="6350788"/>
            <a:ext cx="797622" cy="365125"/>
          </a:xfrm>
        </p:spPr>
        <p:txBody>
          <a:bodyPr wrap="none"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BCDD42-6A3B-034A-953D-995F4419C36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1D720A-9315-1A43-BD88-9039002524CE}"/>
              </a:ext>
            </a:extLst>
          </p:cNvPr>
          <p:cNvGrpSpPr/>
          <p:nvPr userDrawn="1"/>
        </p:nvGrpSpPr>
        <p:grpSpPr>
          <a:xfrm>
            <a:off x="382044" y="6403928"/>
            <a:ext cx="10269386" cy="238002"/>
            <a:chOff x="388306" y="6203812"/>
            <a:chExt cx="10269386" cy="23800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E0C8AF-E8A4-2642-85E7-55048B7DF7E1}"/>
                </a:ext>
              </a:extLst>
            </p:cNvPr>
            <p:cNvSpPr txBox="1"/>
            <p:nvPr userDrawn="1"/>
          </p:nvSpPr>
          <p:spPr>
            <a:xfrm>
              <a:off x="388306" y="6203812"/>
              <a:ext cx="2843409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00" dirty="0" err="1">
                  <a:solidFill>
                    <a:schemeClr val="bg1"/>
                  </a:solidFill>
                </a:rPr>
                <a:t>Cannock</a:t>
              </a:r>
              <a:r>
                <a:rPr lang="en-US" sz="800" dirty="0">
                  <a:solidFill>
                    <a:schemeClr val="bg1"/>
                  </a:solidFill>
                </a:rPr>
                <a:t> Chase Clinical Commissioning Group</a:t>
              </a:r>
            </a:p>
            <a:p>
              <a:r>
                <a:rPr lang="en-US" sz="800" dirty="0">
                  <a:solidFill>
                    <a:schemeClr val="bg1"/>
                  </a:solidFill>
                </a:rPr>
                <a:t>East Staffordshire Clinical Commissioning Group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58DEC0-E8BA-124C-9723-4C618DA7D77E}"/>
                </a:ext>
              </a:extLst>
            </p:cNvPr>
            <p:cNvSpPr txBox="1"/>
            <p:nvPr userDrawn="1"/>
          </p:nvSpPr>
          <p:spPr>
            <a:xfrm>
              <a:off x="2824098" y="6203812"/>
              <a:ext cx="4059476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chemeClr val="bg1"/>
                  </a:solidFill>
                </a:rPr>
                <a:t>North Staffordshire Clinical Commissioning Group</a:t>
              </a:r>
            </a:p>
            <a:p>
              <a:r>
                <a:rPr lang="en-US" sz="800" dirty="0">
                  <a:solidFill>
                    <a:schemeClr val="bg1"/>
                  </a:solidFill>
                </a:rPr>
                <a:t>South East Staffordshire and </a:t>
              </a:r>
              <a:r>
                <a:rPr lang="en-US" sz="800" dirty="0" err="1">
                  <a:solidFill>
                    <a:schemeClr val="bg1"/>
                  </a:solidFill>
                </a:rPr>
                <a:t>Seisdon</a:t>
              </a:r>
              <a:r>
                <a:rPr lang="en-US" sz="800" dirty="0">
                  <a:solidFill>
                    <a:schemeClr val="bg1"/>
                  </a:solidFill>
                </a:rPr>
                <a:t> Peninsula Clinical Commissioning Group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497994-FE9F-E347-B6DD-3AAF3BFBAE51}"/>
                </a:ext>
              </a:extLst>
            </p:cNvPr>
            <p:cNvSpPr txBox="1"/>
            <p:nvPr userDrawn="1"/>
          </p:nvSpPr>
          <p:spPr>
            <a:xfrm>
              <a:off x="6598216" y="6203812"/>
              <a:ext cx="4059476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Stafford and Surrounds Clinical Commissioning Group</a:t>
              </a:r>
            </a:p>
            <a:p>
              <a:r>
                <a:rPr lang="en-US" sz="800" dirty="0">
                  <a:solidFill>
                    <a:schemeClr val="bg1"/>
                  </a:solidFill>
                </a:rPr>
                <a:t>Stoke-on-Trent Clinical Commissioning 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6007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4349DC9-83DD-9347-9EB3-477B68493F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6308649-D7B0-F94B-B3A4-AA468F5D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2904" y="6345226"/>
            <a:ext cx="797622" cy="365125"/>
          </a:xfrm>
        </p:spPr>
        <p:txBody>
          <a:bodyPr wrap="none" lIns="0" tIns="0" rIns="0" b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BCDD42-6A3B-034A-953D-995F4419C3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143CD79-C4C9-A841-9B4A-1D1866FF9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44" y="365126"/>
            <a:ext cx="10402866" cy="787270"/>
          </a:xfrm>
        </p:spPr>
        <p:txBody>
          <a:bodyPr lIns="0" tIns="0" rIns="0" bIns="0" anchor="t" anchorCtr="0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7DA508A-A49B-3D49-A80C-44014B6941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989012"/>
            <a:ext cx="2430000" cy="5198845"/>
          </a:xfrm>
          <a:solidFill>
            <a:srgbClr val="FFFF00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or drag picture here</a:t>
            </a:r>
          </a:p>
          <a:p>
            <a:endParaRPr lang="en-US" dirty="0"/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DC974DAA-8ECF-E946-9712-DC1347CEBA8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38737" y="989012"/>
            <a:ext cx="2430000" cy="5198845"/>
          </a:xfrm>
          <a:solidFill>
            <a:srgbClr val="FFFF00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or drag picture here</a:t>
            </a:r>
          </a:p>
          <a:p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25EEBF9D-9122-8349-898F-9775B702A54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7474" y="989012"/>
            <a:ext cx="2430000" cy="5198845"/>
          </a:xfrm>
          <a:solidFill>
            <a:srgbClr val="FFFF00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or drag picture here</a:t>
            </a:r>
          </a:p>
          <a:p>
            <a:endParaRPr lang="en-US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68CCD994-7296-A343-8DEE-DF0379DC24B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16211" y="989012"/>
            <a:ext cx="2430000" cy="5198845"/>
          </a:xfrm>
          <a:solidFill>
            <a:srgbClr val="FFFF00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or drag picture here</a:t>
            </a:r>
          </a:p>
          <a:p>
            <a:endParaRPr lang="en-US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EA4C2F43-2DA2-8F48-9B30-A2ECB6B86AA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4948" y="989012"/>
            <a:ext cx="2430000" cy="5198845"/>
          </a:xfrm>
          <a:solidFill>
            <a:srgbClr val="FFFF00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or drag picture here</a:t>
            </a:r>
          </a:p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22F7548-66A2-8044-9216-E3A98625DFAC}"/>
              </a:ext>
            </a:extLst>
          </p:cNvPr>
          <p:cNvGrpSpPr/>
          <p:nvPr userDrawn="1"/>
        </p:nvGrpSpPr>
        <p:grpSpPr>
          <a:xfrm>
            <a:off x="382044" y="6403928"/>
            <a:ext cx="10269386" cy="238002"/>
            <a:chOff x="388306" y="6203812"/>
            <a:chExt cx="10269386" cy="23800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1AF200-1EFA-4A42-AD18-CA5735D98F1F}"/>
                </a:ext>
              </a:extLst>
            </p:cNvPr>
            <p:cNvSpPr txBox="1"/>
            <p:nvPr userDrawn="1"/>
          </p:nvSpPr>
          <p:spPr>
            <a:xfrm>
              <a:off x="388306" y="6203812"/>
              <a:ext cx="2843409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00" dirty="0" err="1">
                  <a:solidFill>
                    <a:schemeClr val="tx1"/>
                  </a:solidFill>
                </a:rPr>
                <a:t>Cannock</a:t>
              </a:r>
              <a:r>
                <a:rPr lang="en-US" sz="800" dirty="0">
                  <a:solidFill>
                    <a:schemeClr val="tx1"/>
                  </a:solidFill>
                </a:rPr>
                <a:t> Chase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East Staffordshire Clinical Commissioning Group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4C104DD-5DBC-AF4D-B1A9-D518A2847B9E}"/>
                </a:ext>
              </a:extLst>
            </p:cNvPr>
            <p:cNvSpPr txBox="1"/>
            <p:nvPr userDrawn="1"/>
          </p:nvSpPr>
          <p:spPr>
            <a:xfrm>
              <a:off x="2824098" y="6203812"/>
              <a:ext cx="4059476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North Staffordshire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South East Staffordshire and </a:t>
              </a:r>
              <a:r>
                <a:rPr lang="en-US" sz="800" dirty="0" err="1">
                  <a:solidFill>
                    <a:schemeClr val="tx1"/>
                  </a:solidFill>
                </a:rPr>
                <a:t>Seisdon</a:t>
              </a:r>
              <a:r>
                <a:rPr lang="en-US" sz="800" dirty="0">
                  <a:solidFill>
                    <a:schemeClr val="tx1"/>
                  </a:solidFill>
                </a:rPr>
                <a:t> Peninsula Clinical Commissioning Group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8B14A3-599A-A640-9F68-47CCEA174BF2}"/>
                </a:ext>
              </a:extLst>
            </p:cNvPr>
            <p:cNvSpPr txBox="1"/>
            <p:nvPr userDrawn="1"/>
          </p:nvSpPr>
          <p:spPr>
            <a:xfrm>
              <a:off x="6598216" y="6203812"/>
              <a:ext cx="4059476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00" dirty="0">
                  <a:solidFill>
                    <a:schemeClr val="tx1"/>
                  </a:solidFill>
                </a:rPr>
                <a:t>Stafford and Surrounds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Stoke-on-Trent Clinical Commissioning 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73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447DA91-CD6B-8240-8E06-8D0E31451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715928E9-3872-8E49-8D97-E344B4E9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2904" y="6345226"/>
            <a:ext cx="797622" cy="365125"/>
          </a:xfrm>
        </p:spPr>
        <p:txBody>
          <a:bodyPr wrap="none" lIns="0" tIns="0" rIns="0" b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BCDD42-6A3B-034A-953D-995F4419C36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9CC588-2A9A-9042-906E-6B773C737DC6}"/>
              </a:ext>
            </a:extLst>
          </p:cNvPr>
          <p:cNvGrpSpPr/>
          <p:nvPr userDrawn="1"/>
        </p:nvGrpSpPr>
        <p:grpSpPr>
          <a:xfrm>
            <a:off x="382044" y="6403928"/>
            <a:ext cx="10269386" cy="238002"/>
            <a:chOff x="388306" y="6203812"/>
            <a:chExt cx="10269386" cy="23800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B078D5-FD7B-4F42-B194-D7836FC782D1}"/>
                </a:ext>
              </a:extLst>
            </p:cNvPr>
            <p:cNvSpPr txBox="1"/>
            <p:nvPr userDrawn="1"/>
          </p:nvSpPr>
          <p:spPr>
            <a:xfrm>
              <a:off x="388306" y="6203812"/>
              <a:ext cx="2843409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00" dirty="0" err="1">
                  <a:solidFill>
                    <a:schemeClr val="tx1"/>
                  </a:solidFill>
                </a:rPr>
                <a:t>Cannock</a:t>
              </a:r>
              <a:r>
                <a:rPr lang="en-US" sz="800" dirty="0">
                  <a:solidFill>
                    <a:schemeClr val="tx1"/>
                  </a:solidFill>
                </a:rPr>
                <a:t> Chase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East Staffordshire Clinical Commissioning Group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7E332D-35FA-4741-B33B-A667FDEB8408}"/>
                </a:ext>
              </a:extLst>
            </p:cNvPr>
            <p:cNvSpPr txBox="1"/>
            <p:nvPr userDrawn="1"/>
          </p:nvSpPr>
          <p:spPr>
            <a:xfrm>
              <a:off x="2824098" y="6203812"/>
              <a:ext cx="4059476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North Staffordshire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South East Staffordshire and </a:t>
              </a:r>
              <a:r>
                <a:rPr lang="en-US" sz="800" dirty="0" err="1">
                  <a:solidFill>
                    <a:schemeClr val="tx1"/>
                  </a:solidFill>
                </a:rPr>
                <a:t>Seisdon</a:t>
              </a:r>
              <a:r>
                <a:rPr lang="en-US" sz="800" dirty="0">
                  <a:solidFill>
                    <a:schemeClr val="tx1"/>
                  </a:solidFill>
                </a:rPr>
                <a:t> Peninsula Clinical Commissioning Group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6A6FBC8-FAA8-7746-BFCC-6202BB1832DF}"/>
                </a:ext>
              </a:extLst>
            </p:cNvPr>
            <p:cNvSpPr txBox="1"/>
            <p:nvPr userDrawn="1"/>
          </p:nvSpPr>
          <p:spPr>
            <a:xfrm>
              <a:off x="6598216" y="6203812"/>
              <a:ext cx="4059476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00" dirty="0">
                  <a:solidFill>
                    <a:schemeClr val="tx1"/>
                  </a:solidFill>
                </a:rPr>
                <a:t>Stafford and Surrounds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Stoke-on-Trent Clinical Commissioning Group</a:t>
              </a: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8143CD79-C4C9-A841-9B4A-1D1866FF9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44" y="365126"/>
            <a:ext cx="10402866" cy="787270"/>
          </a:xfrm>
        </p:spPr>
        <p:txBody>
          <a:bodyPr lIns="0" tIns="0" rIns="0" bIns="0" anchor="t" anchorCtr="0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7DA508A-A49B-3D49-A80C-44014B6941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970602"/>
            <a:ext cx="2430000" cy="2604492"/>
          </a:xfrm>
          <a:solidFill>
            <a:srgbClr val="FFFF00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or drag picture here</a:t>
            </a:r>
          </a:p>
          <a:p>
            <a:endParaRPr lang="en-US" dirty="0"/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DC974DAA-8ECF-E946-9712-DC1347CEBA8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38737" y="970602"/>
            <a:ext cx="2430000" cy="2604492"/>
          </a:xfrm>
          <a:solidFill>
            <a:srgbClr val="FFFF00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or drag picture here</a:t>
            </a:r>
          </a:p>
          <a:p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25EEBF9D-9122-8349-898F-9775B702A54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7474" y="970602"/>
            <a:ext cx="2430000" cy="2604492"/>
          </a:xfrm>
          <a:solidFill>
            <a:srgbClr val="FFFF00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or drag picture here</a:t>
            </a:r>
          </a:p>
          <a:p>
            <a:endParaRPr lang="en-US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68CCD994-7296-A343-8DEE-DF0379DC24B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16211" y="970602"/>
            <a:ext cx="2430000" cy="2604492"/>
          </a:xfrm>
          <a:solidFill>
            <a:srgbClr val="FFFF00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or drag picture here</a:t>
            </a:r>
          </a:p>
          <a:p>
            <a:endParaRPr lang="en-US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EA4C2F43-2DA2-8F48-9B30-A2ECB6B86AA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4948" y="970602"/>
            <a:ext cx="2430000" cy="2604492"/>
          </a:xfrm>
          <a:solidFill>
            <a:srgbClr val="FFFF00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or drag picture here</a:t>
            </a:r>
          </a:p>
          <a:p>
            <a:endParaRPr lang="en-US" dirty="0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BF39F789-0E74-404A-B5EB-5CB6A4D2A06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11" y="3604794"/>
            <a:ext cx="2430000" cy="2594353"/>
          </a:xfrm>
          <a:solidFill>
            <a:srgbClr val="FFFF00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or drag picture here</a:t>
            </a:r>
          </a:p>
          <a:p>
            <a:endParaRPr lang="en-US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9BF7B70A-4978-404C-9668-1940AA08842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44748" y="3604794"/>
            <a:ext cx="2430000" cy="2594353"/>
          </a:xfrm>
          <a:solidFill>
            <a:srgbClr val="FFFF00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or drag picture here</a:t>
            </a:r>
          </a:p>
          <a:p>
            <a:endParaRPr lang="en-US" dirty="0"/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605E681C-2AE1-FD40-83AA-F7DF4B43A33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83485" y="3604794"/>
            <a:ext cx="2430000" cy="2594353"/>
          </a:xfrm>
          <a:solidFill>
            <a:srgbClr val="FFFF00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or drag picture here</a:t>
            </a:r>
          </a:p>
          <a:p>
            <a:endParaRPr lang="en-US" dirty="0"/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5ED90670-75AE-F245-96C1-F1C9797B631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322222" y="3604794"/>
            <a:ext cx="2430000" cy="2594353"/>
          </a:xfrm>
          <a:solidFill>
            <a:srgbClr val="FFFF00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or drag picture here</a:t>
            </a:r>
          </a:p>
          <a:p>
            <a:endParaRPr lang="en-US" dirty="0"/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C82F3A3E-83D4-E24E-B47A-71344C9D94A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760959" y="3604794"/>
            <a:ext cx="2430000" cy="2594353"/>
          </a:xfrm>
          <a:solidFill>
            <a:srgbClr val="FFFF00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or drag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2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186AFB5-78FB-034F-96FD-A2544F6A0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360EF-8C24-6640-989E-A2FF1B2F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44" y="365126"/>
            <a:ext cx="10402866" cy="787270"/>
          </a:xfrm>
        </p:spPr>
        <p:txBody>
          <a:bodyPr lIns="0" tIns="0" rIns="0" bIns="0" anchor="t" anchorCtr="0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C8A58-BC26-1B4C-85A6-B43D1066C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44" y="1296443"/>
            <a:ext cx="11430000" cy="4640893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23A094D-6FE4-E741-9920-76E87652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2904" y="6345226"/>
            <a:ext cx="797622" cy="365125"/>
          </a:xfrm>
        </p:spPr>
        <p:txBody>
          <a:bodyPr wrap="none" lIns="0" tIns="0" rIns="0" b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BCDD42-6A3B-034A-953D-995F4419C36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303CE0-7CB6-4E41-9D05-B93887BFF2A1}"/>
              </a:ext>
            </a:extLst>
          </p:cNvPr>
          <p:cNvGrpSpPr/>
          <p:nvPr userDrawn="1"/>
        </p:nvGrpSpPr>
        <p:grpSpPr>
          <a:xfrm>
            <a:off x="382044" y="6403928"/>
            <a:ext cx="10269386" cy="238002"/>
            <a:chOff x="388306" y="6203812"/>
            <a:chExt cx="10269386" cy="2380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4E5EC2-530C-6447-B2E2-A153FC17DC5A}"/>
                </a:ext>
              </a:extLst>
            </p:cNvPr>
            <p:cNvSpPr txBox="1"/>
            <p:nvPr userDrawn="1"/>
          </p:nvSpPr>
          <p:spPr>
            <a:xfrm>
              <a:off x="388306" y="6203812"/>
              <a:ext cx="2843409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00" dirty="0" err="1">
                  <a:solidFill>
                    <a:schemeClr val="tx1"/>
                  </a:solidFill>
                </a:rPr>
                <a:t>Cannock</a:t>
              </a:r>
              <a:r>
                <a:rPr lang="en-US" sz="800" dirty="0">
                  <a:solidFill>
                    <a:schemeClr val="tx1"/>
                  </a:solidFill>
                </a:rPr>
                <a:t> Chase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East Staffordshire Clinical Commissioning Group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AC00EE-BE8D-674B-BB86-5D1CAA9F652F}"/>
                </a:ext>
              </a:extLst>
            </p:cNvPr>
            <p:cNvSpPr txBox="1"/>
            <p:nvPr userDrawn="1"/>
          </p:nvSpPr>
          <p:spPr>
            <a:xfrm>
              <a:off x="2824098" y="6203812"/>
              <a:ext cx="4059476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North Staffordshire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South East Staffordshire and </a:t>
              </a:r>
              <a:r>
                <a:rPr lang="en-US" sz="800" dirty="0" err="1">
                  <a:solidFill>
                    <a:schemeClr val="tx1"/>
                  </a:solidFill>
                </a:rPr>
                <a:t>Seisdon</a:t>
              </a:r>
              <a:r>
                <a:rPr lang="en-US" sz="800" dirty="0">
                  <a:solidFill>
                    <a:schemeClr val="tx1"/>
                  </a:solidFill>
                </a:rPr>
                <a:t> Peninsula Clinical Commissioning Group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7BB8B1-3A52-F94D-B2B2-F4223ACDF7AE}"/>
                </a:ext>
              </a:extLst>
            </p:cNvPr>
            <p:cNvSpPr txBox="1"/>
            <p:nvPr userDrawn="1"/>
          </p:nvSpPr>
          <p:spPr>
            <a:xfrm>
              <a:off x="6598216" y="6203812"/>
              <a:ext cx="4059476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00" dirty="0">
                  <a:solidFill>
                    <a:schemeClr val="tx1"/>
                  </a:solidFill>
                </a:rPr>
                <a:t>Stafford and Surrounds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Stoke-on-Trent Clinical Commissioning 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99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2E2DCE1-0B2A-F044-9268-E7243E788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598A430-3BD6-FF47-B109-0D9F7F80F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2904" y="6345226"/>
            <a:ext cx="797622" cy="365125"/>
          </a:xfrm>
        </p:spPr>
        <p:txBody>
          <a:bodyPr wrap="none" lIns="0" tIns="0" rIns="0" b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BCDD42-6A3B-034A-953D-995F4419C3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4360EF-8C24-6640-989E-A2FF1B2F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44" y="365126"/>
            <a:ext cx="10402866" cy="787270"/>
          </a:xfrm>
        </p:spPr>
        <p:txBody>
          <a:bodyPr lIns="0" tIns="0" rIns="0" bIns="0" anchor="t" anchorCtr="0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C8A58-BC26-1B4C-85A6-B43D1066C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44" y="1296444"/>
            <a:ext cx="9200367" cy="4684734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2EBD0159-9E74-AE44-9032-E6C59CA513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4948" y="1296443"/>
            <a:ext cx="2430000" cy="4874515"/>
          </a:xfrm>
          <a:solidFill>
            <a:srgbClr val="FFFF00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or drag picture here</a:t>
            </a:r>
          </a:p>
          <a:p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71B47C-7843-8647-BA3F-7BD171FF24C2}"/>
              </a:ext>
            </a:extLst>
          </p:cNvPr>
          <p:cNvGrpSpPr/>
          <p:nvPr userDrawn="1"/>
        </p:nvGrpSpPr>
        <p:grpSpPr>
          <a:xfrm>
            <a:off x="382044" y="6403928"/>
            <a:ext cx="10269386" cy="238002"/>
            <a:chOff x="388306" y="6203812"/>
            <a:chExt cx="10269386" cy="23800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5E512E-83BA-9848-8FCC-31BE3999BB94}"/>
                </a:ext>
              </a:extLst>
            </p:cNvPr>
            <p:cNvSpPr txBox="1"/>
            <p:nvPr userDrawn="1"/>
          </p:nvSpPr>
          <p:spPr>
            <a:xfrm>
              <a:off x="388306" y="6203812"/>
              <a:ext cx="2843409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00" dirty="0" err="1">
                  <a:solidFill>
                    <a:schemeClr val="tx1"/>
                  </a:solidFill>
                </a:rPr>
                <a:t>Cannock</a:t>
              </a:r>
              <a:r>
                <a:rPr lang="en-US" sz="800" dirty="0">
                  <a:solidFill>
                    <a:schemeClr val="tx1"/>
                  </a:solidFill>
                </a:rPr>
                <a:t> Chase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East Staffordshire Clinical Commissioning Group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057A65A-2F35-6F4F-BE5E-1B97063ED8ED}"/>
                </a:ext>
              </a:extLst>
            </p:cNvPr>
            <p:cNvSpPr txBox="1"/>
            <p:nvPr userDrawn="1"/>
          </p:nvSpPr>
          <p:spPr>
            <a:xfrm>
              <a:off x="2824098" y="6203812"/>
              <a:ext cx="4059476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North Staffordshire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South East Staffordshire and </a:t>
              </a:r>
              <a:r>
                <a:rPr lang="en-US" sz="800" dirty="0" err="1">
                  <a:solidFill>
                    <a:schemeClr val="tx1"/>
                  </a:solidFill>
                </a:rPr>
                <a:t>Seisdon</a:t>
              </a:r>
              <a:r>
                <a:rPr lang="en-US" sz="800" dirty="0">
                  <a:solidFill>
                    <a:schemeClr val="tx1"/>
                  </a:solidFill>
                </a:rPr>
                <a:t> Peninsula Clinical Commissioning Group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12598F-37F9-F648-8B55-429D63610BDF}"/>
                </a:ext>
              </a:extLst>
            </p:cNvPr>
            <p:cNvSpPr txBox="1"/>
            <p:nvPr userDrawn="1"/>
          </p:nvSpPr>
          <p:spPr>
            <a:xfrm>
              <a:off x="6598216" y="6203812"/>
              <a:ext cx="4059476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00" dirty="0">
                  <a:solidFill>
                    <a:schemeClr val="tx1"/>
                  </a:solidFill>
                </a:rPr>
                <a:t>Stafford and Surrounds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Stoke-on-Trent Clinical Commissioning 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253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66CBC1C-347B-CE43-A0B4-7AC3C73B04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CAF2B18-BE34-184E-BFF2-E01D437A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2904" y="6345226"/>
            <a:ext cx="797622" cy="365125"/>
          </a:xfrm>
        </p:spPr>
        <p:txBody>
          <a:bodyPr wrap="none" lIns="0" tIns="0" rIns="0" b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BCDD42-6A3B-034A-953D-995F4419C3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C8A58-BC26-1B4C-85A6-B43D1066C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44" y="1296444"/>
            <a:ext cx="11430000" cy="4597052"/>
          </a:xfrm>
        </p:spPr>
        <p:txBody>
          <a:bodyPr lIns="0" tIns="0" rIns="0" bIns="0" numCol="2" spcCol="324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04400F2-100A-7E40-9FDA-6F5AA337E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44" y="365126"/>
            <a:ext cx="10402866" cy="787270"/>
          </a:xfrm>
        </p:spPr>
        <p:txBody>
          <a:bodyPr lIns="0" tIns="0" rIns="0" bIns="0" anchor="t" anchorCtr="0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D133C8-B4CC-F546-A02B-63ECC537BD61}"/>
              </a:ext>
            </a:extLst>
          </p:cNvPr>
          <p:cNvGrpSpPr/>
          <p:nvPr userDrawn="1"/>
        </p:nvGrpSpPr>
        <p:grpSpPr>
          <a:xfrm>
            <a:off x="382044" y="6403928"/>
            <a:ext cx="10269386" cy="238002"/>
            <a:chOff x="388306" y="6203812"/>
            <a:chExt cx="10269386" cy="23800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23B4DD9-8E64-F24D-94C4-8518756BF450}"/>
                </a:ext>
              </a:extLst>
            </p:cNvPr>
            <p:cNvSpPr txBox="1"/>
            <p:nvPr userDrawn="1"/>
          </p:nvSpPr>
          <p:spPr>
            <a:xfrm>
              <a:off x="388306" y="6203812"/>
              <a:ext cx="2843409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00" dirty="0" err="1">
                  <a:solidFill>
                    <a:schemeClr val="tx1"/>
                  </a:solidFill>
                </a:rPr>
                <a:t>Cannock</a:t>
              </a:r>
              <a:r>
                <a:rPr lang="en-US" sz="800" dirty="0">
                  <a:solidFill>
                    <a:schemeClr val="tx1"/>
                  </a:solidFill>
                </a:rPr>
                <a:t> Chase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East Staffordshire Clinical Commissioning Group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156544C-6417-7C4A-BDA8-7BA930F33EF9}"/>
                </a:ext>
              </a:extLst>
            </p:cNvPr>
            <p:cNvSpPr txBox="1"/>
            <p:nvPr userDrawn="1"/>
          </p:nvSpPr>
          <p:spPr>
            <a:xfrm>
              <a:off x="2824098" y="6203812"/>
              <a:ext cx="4059476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North Staffordshire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South East Staffordshire and </a:t>
              </a:r>
              <a:r>
                <a:rPr lang="en-US" sz="800" dirty="0" err="1">
                  <a:solidFill>
                    <a:schemeClr val="tx1"/>
                  </a:solidFill>
                </a:rPr>
                <a:t>Seisdon</a:t>
              </a:r>
              <a:r>
                <a:rPr lang="en-US" sz="800" dirty="0">
                  <a:solidFill>
                    <a:schemeClr val="tx1"/>
                  </a:solidFill>
                </a:rPr>
                <a:t> Peninsula Clinical Commissioning Group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CFC53D-CD75-C047-8177-B62F01A97893}"/>
                </a:ext>
              </a:extLst>
            </p:cNvPr>
            <p:cNvSpPr txBox="1"/>
            <p:nvPr userDrawn="1"/>
          </p:nvSpPr>
          <p:spPr>
            <a:xfrm>
              <a:off x="6598216" y="6203812"/>
              <a:ext cx="4059476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00" dirty="0">
                  <a:solidFill>
                    <a:schemeClr val="tx1"/>
                  </a:solidFill>
                </a:rPr>
                <a:t>Stafford and Surrounds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Stoke-on-Trent Clinical Commissioning 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452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6465F66-54E3-0F45-8FD6-7C256A6BE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E794430-6B1C-774A-965C-34C6CEEE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2904" y="6345226"/>
            <a:ext cx="797622" cy="365125"/>
          </a:xfrm>
        </p:spPr>
        <p:txBody>
          <a:bodyPr wrap="none" lIns="0" tIns="0" rIns="0" b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BCDD42-6A3B-034A-953D-995F4419C3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C8A58-BC26-1B4C-85A6-B43D1066C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44" y="1296444"/>
            <a:ext cx="9181578" cy="4659682"/>
          </a:xfrm>
        </p:spPr>
        <p:txBody>
          <a:bodyPr lIns="0" tIns="0" rIns="0" bIns="0" numCol="2" spcCol="324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04400F2-100A-7E40-9FDA-6F5AA337E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44" y="365126"/>
            <a:ext cx="10402866" cy="787270"/>
          </a:xfrm>
        </p:spPr>
        <p:txBody>
          <a:bodyPr lIns="0" tIns="0" rIns="0" bIns="0" anchor="t" anchorCtr="0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FEB20043-DC37-7446-8AEE-74CA2649003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4948" y="1296443"/>
            <a:ext cx="2430000" cy="4874515"/>
          </a:xfrm>
          <a:solidFill>
            <a:srgbClr val="FFFF00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or drag picture here</a:t>
            </a:r>
          </a:p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A4C9985-8B35-2D4A-8BC9-A088ED865875}"/>
              </a:ext>
            </a:extLst>
          </p:cNvPr>
          <p:cNvGrpSpPr/>
          <p:nvPr userDrawn="1"/>
        </p:nvGrpSpPr>
        <p:grpSpPr>
          <a:xfrm>
            <a:off x="382044" y="6403928"/>
            <a:ext cx="10269386" cy="238002"/>
            <a:chOff x="388306" y="6203812"/>
            <a:chExt cx="10269386" cy="23800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65BD387-6EDF-3745-A5C9-92C17062D273}"/>
                </a:ext>
              </a:extLst>
            </p:cNvPr>
            <p:cNvSpPr txBox="1"/>
            <p:nvPr userDrawn="1"/>
          </p:nvSpPr>
          <p:spPr>
            <a:xfrm>
              <a:off x="388306" y="6203812"/>
              <a:ext cx="2843409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00" dirty="0" err="1">
                  <a:solidFill>
                    <a:schemeClr val="tx1"/>
                  </a:solidFill>
                </a:rPr>
                <a:t>Cannock</a:t>
              </a:r>
              <a:r>
                <a:rPr lang="en-US" sz="800" dirty="0">
                  <a:solidFill>
                    <a:schemeClr val="tx1"/>
                  </a:solidFill>
                </a:rPr>
                <a:t> Chase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East Staffordshire Clinical Commissioning Group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B9D1CE5-C156-1A43-A7B0-7F65F807DE38}"/>
                </a:ext>
              </a:extLst>
            </p:cNvPr>
            <p:cNvSpPr txBox="1"/>
            <p:nvPr userDrawn="1"/>
          </p:nvSpPr>
          <p:spPr>
            <a:xfrm>
              <a:off x="2824098" y="6203812"/>
              <a:ext cx="4059476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North Staffordshire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South East Staffordshire and </a:t>
              </a:r>
              <a:r>
                <a:rPr lang="en-US" sz="800" dirty="0" err="1">
                  <a:solidFill>
                    <a:schemeClr val="tx1"/>
                  </a:solidFill>
                </a:rPr>
                <a:t>Seisdon</a:t>
              </a:r>
              <a:r>
                <a:rPr lang="en-US" sz="800" dirty="0">
                  <a:solidFill>
                    <a:schemeClr val="tx1"/>
                  </a:solidFill>
                </a:rPr>
                <a:t> Peninsula Clinical Commissioning Group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80B41AA-CF68-8745-8DED-01E632C0683D}"/>
                </a:ext>
              </a:extLst>
            </p:cNvPr>
            <p:cNvSpPr txBox="1"/>
            <p:nvPr userDrawn="1"/>
          </p:nvSpPr>
          <p:spPr>
            <a:xfrm>
              <a:off x="6598216" y="6203812"/>
              <a:ext cx="4059476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00" dirty="0">
                  <a:solidFill>
                    <a:schemeClr val="tx1"/>
                  </a:solidFill>
                </a:rPr>
                <a:t>Stafford and Surrounds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Stoke-on-Trent Clinical Commissioning 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884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F5E12B-809F-EC4A-BFA0-69A1A5EBF9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914534F-CB98-784D-8415-0A16030D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2904" y="6345226"/>
            <a:ext cx="797622" cy="365125"/>
          </a:xfrm>
        </p:spPr>
        <p:txBody>
          <a:bodyPr wrap="none" lIns="0" tIns="0" rIns="0" b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BCDD42-6A3B-034A-953D-995F4419C3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FBEDA-A651-0342-8668-CAA6D228B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044" y="1296444"/>
            <a:ext cx="5582431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F8497C-7BA1-4C4B-B33F-EF73962C4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9613" y="1296444"/>
            <a:ext cx="5582431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D503CD-EFF7-C14F-BB14-BC8BD8EFB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44" y="365126"/>
            <a:ext cx="10402866" cy="787270"/>
          </a:xfrm>
        </p:spPr>
        <p:txBody>
          <a:bodyPr lIns="0" tIns="0" rIns="0" bIns="0" anchor="t" anchorCtr="0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7AC129B-3D44-9B44-95BA-022B8D6842C8}"/>
              </a:ext>
            </a:extLst>
          </p:cNvPr>
          <p:cNvGrpSpPr/>
          <p:nvPr userDrawn="1"/>
        </p:nvGrpSpPr>
        <p:grpSpPr>
          <a:xfrm>
            <a:off x="382044" y="6403928"/>
            <a:ext cx="10269386" cy="238002"/>
            <a:chOff x="388306" y="6203812"/>
            <a:chExt cx="10269386" cy="23800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188F426-63A0-0B4C-91BF-91AD20BA75B6}"/>
                </a:ext>
              </a:extLst>
            </p:cNvPr>
            <p:cNvSpPr txBox="1"/>
            <p:nvPr userDrawn="1"/>
          </p:nvSpPr>
          <p:spPr>
            <a:xfrm>
              <a:off x="388306" y="6203812"/>
              <a:ext cx="2843409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00" dirty="0" err="1">
                  <a:solidFill>
                    <a:schemeClr val="tx1"/>
                  </a:solidFill>
                </a:rPr>
                <a:t>Cannock</a:t>
              </a:r>
              <a:r>
                <a:rPr lang="en-US" sz="800" dirty="0">
                  <a:solidFill>
                    <a:schemeClr val="tx1"/>
                  </a:solidFill>
                </a:rPr>
                <a:t> Chase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East Staffordshire Clinical Commissioning Group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2BEF27-8F8B-5840-B65D-15E402E4C120}"/>
                </a:ext>
              </a:extLst>
            </p:cNvPr>
            <p:cNvSpPr txBox="1"/>
            <p:nvPr userDrawn="1"/>
          </p:nvSpPr>
          <p:spPr>
            <a:xfrm>
              <a:off x="2824098" y="6203812"/>
              <a:ext cx="4059476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North Staffordshire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South East Staffordshire and </a:t>
              </a:r>
              <a:r>
                <a:rPr lang="en-US" sz="800" dirty="0" err="1">
                  <a:solidFill>
                    <a:schemeClr val="tx1"/>
                  </a:solidFill>
                </a:rPr>
                <a:t>Seisdon</a:t>
              </a:r>
              <a:r>
                <a:rPr lang="en-US" sz="800" dirty="0">
                  <a:solidFill>
                    <a:schemeClr val="tx1"/>
                  </a:solidFill>
                </a:rPr>
                <a:t> Peninsula Clinical Commissioning Group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3F26699-CF96-9C44-BB52-A4D490AD68C3}"/>
                </a:ext>
              </a:extLst>
            </p:cNvPr>
            <p:cNvSpPr txBox="1"/>
            <p:nvPr userDrawn="1"/>
          </p:nvSpPr>
          <p:spPr>
            <a:xfrm>
              <a:off x="6598216" y="6203812"/>
              <a:ext cx="4059476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00" dirty="0">
                  <a:solidFill>
                    <a:schemeClr val="tx1"/>
                  </a:solidFill>
                </a:rPr>
                <a:t>Stafford and Surrounds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Stoke-on-Trent Clinical Commissioning 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467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3FC75F6-7184-2340-B21F-19CAB2066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4A44B01-E3AB-B649-A634-AADE1B5E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2904" y="6345226"/>
            <a:ext cx="797622" cy="365125"/>
          </a:xfrm>
        </p:spPr>
        <p:txBody>
          <a:bodyPr wrap="none" lIns="0" tIns="0" rIns="0" b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BCDD42-6A3B-034A-953D-995F4419C3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FBEDA-A651-0342-8668-CAA6D228B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044" y="1296443"/>
            <a:ext cx="4521155" cy="4728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F8497C-7BA1-4C4B-B33F-EF73962C4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68496" y="1296443"/>
            <a:ext cx="4521155" cy="47285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D503CD-EFF7-C14F-BB14-BC8BD8EFB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44" y="365126"/>
            <a:ext cx="10402866" cy="787270"/>
          </a:xfrm>
        </p:spPr>
        <p:txBody>
          <a:bodyPr lIns="0" tIns="0" rIns="0" bIns="0" anchor="t" anchorCtr="0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90FAC66E-4DC4-8047-9C2A-E108425BE2C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4948" y="1296443"/>
            <a:ext cx="2430000" cy="4874515"/>
          </a:xfrm>
          <a:solidFill>
            <a:srgbClr val="FFFF00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or drag picture here</a:t>
            </a:r>
          </a:p>
          <a:p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68CFFC-AF94-3B43-8353-B12949986A89}"/>
              </a:ext>
            </a:extLst>
          </p:cNvPr>
          <p:cNvGrpSpPr/>
          <p:nvPr userDrawn="1"/>
        </p:nvGrpSpPr>
        <p:grpSpPr>
          <a:xfrm>
            <a:off x="382044" y="6403928"/>
            <a:ext cx="10269386" cy="238002"/>
            <a:chOff x="388306" y="6203812"/>
            <a:chExt cx="10269386" cy="23800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67EA06F-204C-D745-B441-3E661C48CF90}"/>
                </a:ext>
              </a:extLst>
            </p:cNvPr>
            <p:cNvSpPr txBox="1"/>
            <p:nvPr userDrawn="1"/>
          </p:nvSpPr>
          <p:spPr>
            <a:xfrm>
              <a:off x="388306" y="6203812"/>
              <a:ext cx="2843409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00" dirty="0" err="1">
                  <a:solidFill>
                    <a:schemeClr val="tx1"/>
                  </a:solidFill>
                </a:rPr>
                <a:t>Cannock</a:t>
              </a:r>
              <a:r>
                <a:rPr lang="en-US" sz="800" dirty="0">
                  <a:solidFill>
                    <a:schemeClr val="tx1"/>
                  </a:solidFill>
                </a:rPr>
                <a:t> Chase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East Staffordshire Clinical Commissioning Group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A053C7-C7FE-D74C-A1FA-AEFD6565AD80}"/>
                </a:ext>
              </a:extLst>
            </p:cNvPr>
            <p:cNvSpPr txBox="1"/>
            <p:nvPr userDrawn="1"/>
          </p:nvSpPr>
          <p:spPr>
            <a:xfrm>
              <a:off x="2824098" y="6203812"/>
              <a:ext cx="4059476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North Staffordshire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South East Staffordshire and </a:t>
              </a:r>
              <a:r>
                <a:rPr lang="en-US" sz="800" dirty="0" err="1">
                  <a:solidFill>
                    <a:schemeClr val="tx1"/>
                  </a:solidFill>
                </a:rPr>
                <a:t>Seisdon</a:t>
              </a:r>
              <a:r>
                <a:rPr lang="en-US" sz="800" dirty="0">
                  <a:solidFill>
                    <a:schemeClr val="tx1"/>
                  </a:solidFill>
                </a:rPr>
                <a:t> Peninsula Clinical Commissioning Group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A5B01F1-1FE4-0945-B730-833DA615B394}"/>
                </a:ext>
              </a:extLst>
            </p:cNvPr>
            <p:cNvSpPr txBox="1"/>
            <p:nvPr userDrawn="1"/>
          </p:nvSpPr>
          <p:spPr>
            <a:xfrm>
              <a:off x="6598216" y="6203812"/>
              <a:ext cx="4059476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00" dirty="0">
                  <a:solidFill>
                    <a:schemeClr val="tx1"/>
                  </a:solidFill>
                </a:rPr>
                <a:t>Stafford and Surrounds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Stoke-on-Trent Clinical Commissioning 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735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A7AF65A-EA48-CA4A-AB9C-146216DC66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2E47C2-52B9-D947-B77E-FDF164F6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2904" y="6345226"/>
            <a:ext cx="797622" cy="365125"/>
          </a:xfrm>
        </p:spPr>
        <p:txBody>
          <a:bodyPr wrap="none" lIns="0" tIns="0" rIns="0" b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BCDD42-6A3B-034A-953D-995F4419C3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E2813C-E354-F742-8E98-E258D599DC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306" y="1122363"/>
            <a:ext cx="10279693" cy="2387600"/>
          </a:xfrm>
        </p:spPr>
        <p:txBody>
          <a:bodyPr lIns="0" tIns="0" rIns="0" bIns="0" anchor="b">
            <a:normAutofit/>
          </a:bodyPr>
          <a:lstStyle>
            <a:lvl1pPr algn="l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DIVIDER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2D2D77D-9367-0542-8650-8BE138FAD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306" y="3602038"/>
            <a:ext cx="10279693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D9023BD-C686-A645-AC9A-6567AA6593B1}"/>
              </a:ext>
            </a:extLst>
          </p:cNvPr>
          <p:cNvGrpSpPr/>
          <p:nvPr userDrawn="1"/>
        </p:nvGrpSpPr>
        <p:grpSpPr>
          <a:xfrm>
            <a:off x="382044" y="6403928"/>
            <a:ext cx="10269386" cy="238002"/>
            <a:chOff x="388306" y="6203812"/>
            <a:chExt cx="10269386" cy="23800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AE1A62-A50B-A843-94CF-A2C142D8B8CC}"/>
                </a:ext>
              </a:extLst>
            </p:cNvPr>
            <p:cNvSpPr txBox="1"/>
            <p:nvPr userDrawn="1"/>
          </p:nvSpPr>
          <p:spPr>
            <a:xfrm>
              <a:off x="388306" y="6203812"/>
              <a:ext cx="2843409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00" dirty="0" err="1">
                  <a:solidFill>
                    <a:schemeClr val="tx1"/>
                  </a:solidFill>
                </a:rPr>
                <a:t>Cannock</a:t>
              </a:r>
              <a:r>
                <a:rPr lang="en-US" sz="800" dirty="0">
                  <a:solidFill>
                    <a:schemeClr val="tx1"/>
                  </a:solidFill>
                </a:rPr>
                <a:t> Chase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East Staffordshire Clinical Commissioning Group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F9926F0-059A-6F4C-85FF-3440EFA8D379}"/>
                </a:ext>
              </a:extLst>
            </p:cNvPr>
            <p:cNvSpPr txBox="1"/>
            <p:nvPr userDrawn="1"/>
          </p:nvSpPr>
          <p:spPr>
            <a:xfrm>
              <a:off x="2824098" y="6203812"/>
              <a:ext cx="4059476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North Staffordshire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South East Staffordshire and </a:t>
              </a:r>
              <a:r>
                <a:rPr lang="en-US" sz="800" dirty="0" err="1">
                  <a:solidFill>
                    <a:schemeClr val="tx1"/>
                  </a:solidFill>
                </a:rPr>
                <a:t>Seisdon</a:t>
              </a:r>
              <a:r>
                <a:rPr lang="en-US" sz="800" dirty="0">
                  <a:solidFill>
                    <a:schemeClr val="tx1"/>
                  </a:solidFill>
                </a:rPr>
                <a:t> Peninsula Clinical Commissioning Group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7A9B4E-E776-EE49-9ACE-9C3BECB5D7C8}"/>
                </a:ext>
              </a:extLst>
            </p:cNvPr>
            <p:cNvSpPr txBox="1"/>
            <p:nvPr userDrawn="1"/>
          </p:nvSpPr>
          <p:spPr>
            <a:xfrm>
              <a:off x="6598216" y="6203812"/>
              <a:ext cx="4059476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00" dirty="0">
                  <a:solidFill>
                    <a:schemeClr val="tx1"/>
                  </a:solidFill>
                </a:rPr>
                <a:t>Stafford and Surrounds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Stoke-on-Trent Clinical Commissioning 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72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3F4566C-66DB-D945-972B-20A936707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61E820F-2206-CD4F-A770-573D2CC3B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2904" y="6345226"/>
            <a:ext cx="797622" cy="365125"/>
          </a:xfrm>
        </p:spPr>
        <p:txBody>
          <a:bodyPr wrap="none" lIns="0" tIns="0" rIns="0" b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BCDD42-6A3B-034A-953D-995F4419C3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143CD79-C4C9-A841-9B4A-1D1866FF9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44" y="365126"/>
            <a:ext cx="10402866" cy="787270"/>
          </a:xfrm>
        </p:spPr>
        <p:txBody>
          <a:bodyPr lIns="0" tIns="0" rIns="0" bIns="0" anchor="t" anchorCtr="0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7DA508A-A49B-3D49-A80C-44014B6941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989013"/>
            <a:ext cx="12192000" cy="5205412"/>
          </a:xfrm>
          <a:solidFill>
            <a:srgbClr val="FFFF00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or drag picture here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B50118-B735-F741-B985-CC15C09828D0}"/>
              </a:ext>
            </a:extLst>
          </p:cNvPr>
          <p:cNvGrpSpPr/>
          <p:nvPr userDrawn="1"/>
        </p:nvGrpSpPr>
        <p:grpSpPr>
          <a:xfrm>
            <a:off x="382044" y="6403928"/>
            <a:ext cx="10269386" cy="238002"/>
            <a:chOff x="388306" y="6203812"/>
            <a:chExt cx="10269386" cy="23800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2326D5-B641-974D-BD64-B47223BE4537}"/>
                </a:ext>
              </a:extLst>
            </p:cNvPr>
            <p:cNvSpPr txBox="1"/>
            <p:nvPr userDrawn="1"/>
          </p:nvSpPr>
          <p:spPr>
            <a:xfrm>
              <a:off x="388306" y="6203812"/>
              <a:ext cx="2843409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00" dirty="0" err="1">
                  <a:solidFill>
                    <a:schemeClr val="tx1"/>
                  </a:solidFill>
                </a:rPr>
                <a:t>Cannock</a:t>
              </a:r>
              <a:r>
                <a:rPr lang="en-US" sz="800" dirty="0">
                  <a:solidFill>
                    <a:schemeClr val="tx1"/>
                  </a:solidFill>
                </a:rPr>
                <a:t> Chase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East Staffordshire Clinical Commissioning Group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933623B-2712-7A41-8268-B5F837E2A3B9}"/>
                </a:ext>
              </a:extLst>
            </p:cNvPr>
            <p:cNvSpPr txBox="1"/>
            <p:nvPr userDrawn="1"/>
          </p:nvSpPr>
          <p:spPr>
            <a:xfrm>
              <a:off x="2824098" y="6203812"/>
              <a:ext cx="4059476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North Staffordshire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South East Staffordshire and </a:t>
              </a:r>
              <a:r>
                <a:rPr lang="en-US" sz="800" dirty="0" err="1">
                  <a:solidFill>
                    <a:schemeClr val="tx1"/>
                  </a:solidFill>
                </a:rPr>
                <a:t>Seisdon</a:t>
              </a:r>
              <a:r>
                <a:rPr lang="en-US" sz="800" dirty="0">
                  <a:solidFill>
                    <a:schemeClr val="tx1"/>
                  </a:solidFill>
                </a:rPr>
                <a:t> Peninsula Clinical Commissioning Group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A36271-ED4D-CB45-B6DC-F31648EAE947}"/>
                </a:ext>
              </a:extLst>
            </p:cNvPr>
            <p:cNvSpPr txBox="1"/>
            <p:nvPr userDrawn="1"/>
          </p:nvSpPr>
          <p:spPr>
            <a:xfrm>
              <a:off x="6598216" y="6203812"/>
              <a:ext cx="4059476" cy="23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800" dirty="0">
                  <a:solidFill>
                    <a:schemeClr val="tx1"/>
                  </a:solidFill>
                </a:rPr>
                <a:t>Stafford and Surrounds Clinical Commissioning Group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Stoke-on-Trent Clinical Commissioning 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431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FBA13D-8771-0040-9F07-A1EB860FF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33F9D-F001-9E40-8B13-241035AD9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BE45B-EF1E-EB4E-A780-99FB1293BA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5F01D-816B-EE43-A4F5-B8CF0177CF12}" type="datetime1">
              <a:rPr lang="en-GB" smtClean="0"/>
              <a:t>11/06/2021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60A1D-256B-2343-B649-9160C9C9E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AD8BC-C5D9-6B44-AC3A-A75D19F5A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CDD42-6A3B-034A-953D-995F4419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7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64" r:id="rId5"/>
    <p:sldLayoutId id="2147483652" r:id="rId6"/>
    <p:sldLayoutId id="2147483665" r:id="rId7"/>
    <p:sldLayoutId id="2147483651" r:id="rId8"/>
    <p:sldLayoutId id="2147483654" r:id="rId9"/>
    <p:sldLayoutId id="2147483661" r:id="rId10"/>
    <p:sldLayoutId id="2147483662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louise.andrews-gee@staffordshire.gov.uk" TargetMode="External"/><Relationship Id="rId3" Type="http://schemas.openxmlformats.org/officeDocument/2006/relationships/hyperlink" Target="mailto:Rebecca.sage@nhs.net" TargetMode="External"/><Relationship Id="rId7" Type="http://schemas.openxmlformats.org/officeDocument/2006/relationships/hyperlink" Target="mailto:pamela.herod1@nhs.net" TargetMode="Externa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ndy.Stenson@uhnm.nhs.uk" TargetMode="External"/><Relationship Id="rId11" Type="http://schemas.openxmlformats.org/officeDocument/2006/relationships/hyperlink" Target="mailto:Rachel.dodd@stoke.gov.uk" TargetMode="External"/><Relationship Id="rId5" Type="http://schemas.openxmlformats.org/officeDocument/2006/relationships/hyperlink" Target="mailto:AmandaS.Atherton@mpft.nhs.uk" TargetMode="External"/><Relationship Id="rId10" Type="http://schemas.openxmlformats.org/officeDocument/2006/relationships/hyperlink" Target="mailto:jude.russell@staffordshire.gov.uk" TargetMode="External"/><Relationship Id="rId4" Type="http://schemas.openxmlformats.org/officeDocument/2006/relationships/hyperlink" Target="mailto:jane.merron@nhs.net" TargetMode="External"/><Relationship Id="rId9" Type="http://schemas.openxmlformats.org/officeDocument/2006/relationships/hyperlink" Target="mailto:Peta.Curno@stoke.gov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3C0CA2-8123-E04F-B888-2D48B0027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9019" y="3393473"/>
            <a:ext cx="4729315" cy="1358767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accent1"/>
                </a:solidFill>
              </a:rPr>
              <a:t>Implementation Panel : Q &amp; 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1BFBB-FDEE-F641-AC02-2674000CF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9A0F-F65F-1F46-9087-3CE5505947AC}" type="datetime1">
              <a:rPr lang="en-GB" smtClean="0"/>
              <a:t>11/06/2021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FA97E-5CB1-594C-88C4-945805FA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DD42-6A3B-034A-953D-995F4419C367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07" y="530941"/>
            <a:ext cx="3919338" cy="286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2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Team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910" y="4252277"/>
            <a:ext cx="2803842" cy="19659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185" y="1563329"/>
            <a:ext cx="6737861" cy="3795251"/>
          </a:xfrm>
        </p:spPr>
        <p:txBody>
          <a:bodyPr>
            <a:normAutofit lnSpcReduction="10000"/>
          </a:bodyPr>
          <a:lstStyle/>
          <a:p>
            <a:r>
              <a:rPr lang="en-GB" sz="2200" dirty="0"/>
              <a:t>Rebecca Sage – Nurse Practitioner for Child Death Overview Process South Staffordshire</a:t>
            </a:r>
          </a:p>
          <a:p>
            <a:r>
              <a:rPr lang="en-GB" sz="2200" dirty="0" err="1"/>
              <a:t>Janey</a:t>
            </a:r>
            <a:r>
              <a:rPr lang="en-GB" sz="2200" dirty="0"/>
              <a:t> Merron – Designated Doctor and Named GP Safeguarding </a:t>
            </a:r>
          </a:p>
          <a:p>
            <a:r>
              <a:rPr lang="en-GB" sz="2200" dirty="0"/>
              <a:t>Amanda Atherton – Safeguarding Nurse, MPFT</a:t>
            </a:r>
          </a:p>
          <a:p>
            <a:r>
              <a:rPr lang="en-GB" sz="2200" dirty="0"/>
              <a:t>Mandy Stenson - Named Midwife for </a:t>
            </a:r>
            <a:r>
              <a:rPr lang="en-GB" sz="2200" dirty="0" smtClean="0"/>
              <a:t>Safeguarding, UHNM </a:t>
            </a:r>
            <a:endParaRPr lang="en-GB" sz="2200" dirty="0"/>
          </a:p>
          <a:p>
            <a:r>
              <a:rPr lang="en-GB" sz="2200" dirty="0"/>
              <a:t>Louise Andrews-Gee - Commissioning Officer (Children &amp; Families, Health &amp; Wellbeing) Staffordshire County Council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DD42-6A3B-034A-953D-995F4419C36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607" y="846736"/>
            <a:ext cx="3772290" cy="28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1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4676" y="2576050"/>
            <a:ext cx="4554919" cy="341179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DD42-6A3B-034A-953D-995F4419C36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lowchart: Sequential Access Storage 6"/>
          <p:cNvSpPr/>
          <p:nvPr/>
        </p:nvSpPr>
        <p:spPr>
          <a:xfrm>
            <a:off x="382044" y="1152396"/>
            <a:ext cx="2998838" cy="222209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Does any of the information come in different languages?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8297750" y="1347019"/>
            <a:ext cx="2812701" cy="2841523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Can ICON be used as evidence in a child death review or rapid review that a practitioner has spoken to family about coping with crying and abusive head trauma? </a:t>
            </a:r>
            <a:r>
              <a:rPr lang="en-GB" dirty="0" smtClean="0"/>
              <a:t>as</a:t>
            </a:r>
            <a:endParaRPr lang="en-GB" dirty="0"/>
          </a:p>
        </p:txBody>
      </p:sp>
      <p:sp>
        <p:nvSpPr>
          <p:cNvPr id="6" name="Oval Callout 5"/>
          <p:cNvSpPr/>
          <p:nvPr/>
        </p:nvSpPr>
        <p:spPr>
          <a:xfrm>
            <a:off x="4034173" y="365126"/>
            <a:ext cx="3755923" cy="18288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Where can I find the resources to use in delivering ICON?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79443" y="4161756"/>
            <a:ext cx="3028336" cy="1607577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Is this parent education programme just for health professionals?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4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106" y="1394208"/>
            <a:ext cx="4649626" cy="33154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DD42-6A3B-034A-953D-995F4419C36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089" y="4394754"/>
            <a:ext cx="3137471" cy="1651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260" y="951190"/>
            <a:ext cx="20193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843" y="388982"/>
            <a:ext cx="3365305" cy="26989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4105" y="5220732"/>
            <a:ext cx="3130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https://iconcope.org/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5460" y="3627838"/>
            <a:ext cx="2670073" cy="126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5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CONTACTS: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6" y="904127"/>
            <a:ext cx="11430000" cy="4906738"/>
          </a:xfrm>
        </p:spPr>
        <p:txBody>
          <a:bodyPr>
            <a:normAutofit/>
          </a:bodyPr>
          <a:lstStyle/>
          <a:p>
            <a:r>
              <a:rPr lang="en-GB" dirty="0" smtClean="0"/>
              <a:t>Rebecca Sage Nurse Practitioner CDOP </a:t>
            </a:r>
            <a:r>
              <a:rPr lang="en-GB" dirty="0" smtClean="0">
                <a:hlinkClick r:id="rId3"/>
              </a:rPr>
              <a:t>Rebecca.sage@nhs.net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/>
              <a:t>Primary care: Dr Janey Merron ( </a:t>
            </a:r>
            <a:r>
              <a:rPr lang="en-GB" dirty="0">
                <a:hlinkClick r:id="rId4"/>
              </a:rPr>
              <a:t>jane.merron@nhs.net</a:t>
            </a:r>
            <a:r>
              <a:rPr lang="en-GB" dirty="0"/>
              <a:t>, text 07765256944)</a:t>
            </a:r>
          </a:p>
          <a:p>
            <a:r>
              <a:rPr lang="en-GB" dirty="0"/>
              <a:t>MPFT: Amanda </a:t>
            </a:r>
            <a:r>
              <a:rPr lang="en-GB" dirty="0" smtClean="0"/>
              <a:t>Atherton</a:t>
            </a:r>
            <a:r>
              <a:rPr lang="de-DE" dirty="0">
                <a:hlinkClick r:id="rId5"/>
              </a:rPr>
              <a:t> AmandaS.Atherton@mpft.nhs.uk</a:t>
            </a:r>
            <a:endParaRPr lang="en-GB" dirty="0"/>
          </a:p>
          <a:p>
            <a:r>
              <a:rPr lang="en-GB" dirty="0"/>
              <a:t>UHNM: Mandy </a:t>
            </a:r>
            <a:r>
              <a:rPr lang="en-GB" dirty="0" smtClean="0"/>
              <a:t>Stenson</a:t>
            </a:r>
            <a:r>
              <a:rPr lang="de-DE" dirty="0"/>
              <a:t> </a:t>
            </a:r>
            <a:r>
              <a:rPr lang="en-GB" dirty="0">
                <a:hlinkClick r:id="rId6"/>
              </a:rPr>
              <a:t>Mandy.Stenson@uhnm.nhs.uk</a:t>
            </a:r>
            <a:r>
              <a:rPr lang="en-GB" dirty="0"/>
              <a:t> </a:t>
            </a:r>
            <a:endParaRPr lang="de-DE" dirty="0" smtClean="0"/>
          </a:p>
          <a:p>
            <a:r>
              <a:rPr lang="en-GB" dirty="0" smtClean="0"/>
              <a:t>UHDB</a:t>
            </a:r>
            <a:r>
              <a:rPr lang="en-GB" dirty="0"/>
              <a:t>: Pam </a:t>
            </a:r>
            <a:r>
              <a:rPr lang="en-GB" dirty="0" err="1"/>
              <a:t>Herrod</a:t>
            </a:r>
            <a:r>
              <a:rPr lang="en-GB" dirty="0"/>
              <a:t> (NB: UHDB will continue to use ‘Don’t shake the baby PEP in Maternity </a:t>
            </a:r>
          </a:p>
          <a:p>
            <a:r>
              <a:rPr lang="en-GB" dirty="0"/>
              <a:t>services’) uptake of the campaign for wider departments is available and </a:t>
            </a:r>
            <a:r>
              <a:rPr lang="en-GB" dirty="0" smtClean="0"/>
              <a:t>encouraged </a:t>
            </a:r>
            <a:r>
              <a:rPr lang="en-GB" dirty="0" smtClean="0">
                <a:hlinkClick r:id="rId7"/>
              </a:rPr>
              <a:t>pamela.herod1@nhs.net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/>
              <a:t>Public Health Staffordshire: Louise Andrews-Gee (</a:t>
            </a:r>
            <a:r>
              <a:rPr lang="en-GB" dirty="0">
                <a:hlinkClick r:id="rId8"/>
              </a:rPr>
              <a:t>louise.andrews-gee@staffordshire.gov.uk</a:t>
            </a:r>
            <a:r>
              <a:rPr lang="en-GB" dirty="0"/>
              <a:t>) </a:t>
            </a:r>
          </a:p>
          <a:p>
            <a:r>
              <a:rPr lang="en-GB" dirty="0"/>
              <a:t>Public Health Stoke: Peta </a:t>
            </a:r>
            <a:r>
              <a:rPr lang="en-GB" dirty="0" smtClean="0"/>
              <a:t>Curno </a:t>
            </a:r>
            <a:r>
              <a:rPr lang="en-GB" dirty="0">
                <a:hlinkClick r:id="rId9"/>
              </a:rPr>
              <a:t>Peta.Curno@stoke.gov.uk</a:t>
            </a:r>
            <a:r>
              <a:rPr lang="en-GB" dirty="0"/>
              <a:t> </a:t>
            </a:r>
          </a:p>
          <a:p>
            <a:r>
              <a:rPr lang="en-GB" dirty="0"/>
              <a:t>Staffordshire safeguarding Children Board</a:t>
            </a:r>
            <a:r>
              <a:rPr lang="en-GB" dirty="0" smtClean="0"/>
              <a:t>: </a:t>
            </a:r>
            <a:r>
              <a:rPr lang="en-GB" dirty="0"/>
              <a:t>Jude </a:t>
            </a:r>
            <a:r>
              <a:rPr lang="en-GB" dirty="0" smtClean="0"/>
              <a:t>Russell</a:t>
            </a:r>
          </a:p>
          <a:p>
            <a:pPr marL="342900" lvl="1" indent="0">
              <a:buNone/>
            </a:pPr>
            <a:r>
              <a:rPr lang="en-GB" dirty="0" smtClean="0"/>
              <a:t> </a:t>
            </a:r>
            <a:r>
              <a:rPr lang="en-GB" dirty="0">
                <a:hlinkClick r:id="rId10"/>
              </a:rPr>
              <a:t>jude.russell@staffordshire.gov.uk</a:t>
            </a:r>
            <a:r>
              <a:rPr lang="en-GB" dirty="0"/>
              <a:t> </a:t>
            </a:r>
          </a:p>
          <a:p>
            <a:r>
              <a:rPr lang="en-GB" dirty="0"/>
              <a:t>Stoke on Trent Partnership: Rachel </a:t>
            </a:r>
            <a:r>
              <a:rPr lang="en-GB" dirty="0" smtClean="0"/>
              <a:t>Dodd </a:t>
            </a:r>
            <a:r>
              <a:rPr lang="en-GB" dirty="0" smtClean="0">
                <a:hlinkClick r:id="rId11"/>
              </a:rPr>
              <a:t>Rachel.dodd@stoke.gov.uk</a:t>
            </a:r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DD42-6A3B-034A-953D-995F4419C36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02658" y="17599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494" y="4096845"/>
            <a:ext cx="3060192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90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_Blues and Greens">
      <a:dk1>
        <a:srgbClr val="000000"/>
      </a:dk1>
      <a:lt1>
        <a:srgbClr val="FFFFFF"/>
      </a:lt1>
      <a:dk2>
        <a:srgbClr val="768692"/>
      </a:dk2>
      <a:lt2>
        <a:srgbClr val="E8EDEE"/>
      </a:lt2>
      <a:accent1>
        <a:srgbClr val="005EB8"/>
      </a:accent1>
      <a:accent2>
        <a:srgbClr val="002F86"/>
      </a:accent2>
      <a:accent3>
        <a:srgbClr val="41B6E6"/>
      </a:accent3>
      <a:accent4>
        <a:srgbClr val="00A9CE"/>
      </a:accent4>
      <a:accent5>
        <a:srgbClr val="00A499"/>
      </a:accent5>
      <a:accent6>
        <a:srgbClr val="70AD47"/>
      </a:accent6>
      <a:hlink>
        <a:srgbClr val="0563C1"/>
      </a:hlink>
      <a:folHlink>
        <a:srgbClr val="78BE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8F7B88A9E67D4F9DE00F0FEFE54832" ma:contentTypeVersion="1593" ma:contentTypeDescription="Create a new document." ma:contentTypeScope="" ma:versionID="f37a6e44a62c10af3e23b9a21d3e4301">
  <xsd:schema xmlns:xsd="http://www.w3.org/2001/XMLSchema" xmlns:xs="http://www.w3.org/2001/XMLSchema" xmlns:p="http://schemas.microsoft.com/office/2006/metadata/properties" xmlns:ns2="d06b9faf-e485-43ba-9767-f211651fe416" xmlns:ns3="b889fb21-b3e6-4d01-8b28-186d59d90d4d" targetNamespace="http://schemas.microsoft.com/office/2006/metadata/properties" ma:root="true" ma:fieldsID="168f81ffbdcebffe58112769d63796a9" ns2:_="" ns3:_="">
    <xsd:import namespace="d06b9faf-e485-43ba-9767-f211651fe416"/>
    <xsd:import namespace="b889fb21-b3e6-4d01-8b28-186d59d90d4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9faf-e485-43ba-9767-f211651fe41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89fb21-b3e6-4d01-8b28-186d59d90d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06b9faf-e485-43ba-9767-f211651fe416" xsi:nil="true"/>
    <_dlc_DocIdUrl xmlns="d06b9faf-e485-43ba-9767-f211651fe416">
      <Url xsi:nil="true"/>
      <Description xsi:nil="true"/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390CB5-D5D4-4273-9849-4B26E7ABA4C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7DC5D1D-84B5-4C3F-B264-391E0B3474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6b9faf-e485-43ba-9767-f211651fe416"/>
    <ds:schemaRef ds:uri="b889fb21-b3e6-4d01-8b28-186d59d90d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BC6920-9659-44C8-84FC-E10D83D83D46}">
  <ds:schemaRefs>
    <ds:schemaRef ds:uri="http://purl.org/dc/terms/"/>
    <ds:schemaRef ds:uri="http://schemas.openxmlformats.org/package/2006/metadata/core-properties"/>
    <ds:schemaRef ds:uri="d06b9faf-e485-43ba-9767-f211651fe416"/>
    <ds:schemaRef ds:uri="http://schemas.microsoft.com/office/2006/documentManagement/types"/>
    <ds:schemaRef ds:uri="http://purl.org/dc/elements/1.1/"/>
    <ds:schemaRef ds:uri="http://schemas.microsoft.com/office/2006/metadata/properties"/>
    <ds:schemaRef ds:uri="b889fb21-b3e6-4d01-8b28-186d59d90d4d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85A84FC8-88DA-4C54-ADCB-E988F21308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238</Words>
  <Application>Microsoft Office PowerPoint</Application>
  <PresentationFormat>Widescreen</PresentationFormat>
  <Paragraphs>34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Implementation Team</vt:lpstr>
      <vt:lpstr>QUESTIONS?</vt:lpstr>
      <vt:lpstr>Resources</vt:lpstr>
      <vt:lpstr>KEY CONTACTS: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Rudd (MLCSU)</dc:creator>
  <cp:lastModifiedBy>Rebecca Sage (CCG) NSCCG</cp:lastModifiedBy>
  <cp:revision>96</cp:revision>
  <cp:lastPrinted>2018-04-17T11:42:12Z</cp:lastPrinted>
  <dcterms:created xsi:type="dcterms:W3CDTF">2018-04-12T08:06:43Z</dcterms:created>
  <dcterms:modified xsi:type="dcterms:W3CDTF">2021-06-11T09:22:57Z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0x010100BE8F7B88A9E67D4F9DE00F0FEFE54832</vt:lpwstr>
  </property>
  <property fmtid="{D5CDD505-2E9C-101B-9397-08002B2CF9AE}" pid="3" name="_dlc_DocIdItemGuid">
    <vt:lpwstr>b9b2d7d9-ab61-4c0a-b770-17db865e1609</vt:lpwstr>
  </property>
</Properties>
</file>