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13"/>
  </p:notesMasterIdLst>
  <p:sldIdLst>
    <p:sldId id="256" r:id="rId2"/>
    <p:sldId id="257" r:id="rId3"/>
    <p:sldId id="264" r:id="rId4"/>
    <p:sldId id="258" r:id="rId5"/>
    <p:sldId id="259" r:id="rId6"/>
    <p:sldId id="261" r:id="rId7"/>
    <p:sldId id="260" r:id="rId8"/>
    <p:sldId id="262" r:id="rId9"/>
    <p:sldId id="265" r:id="rId10"/>
    <p:sldId id="263" r:id="rId11"/>
    <p:sldId id="266" r:id="rId1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023132-9BF5-4872-8796-EB3E337383A4}" v="90" dt="2021-05-11T14:07:52.6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0580" autoAdjust="0"/>
  </p:normalViewPr>
  <p:slideViewPr>
    <p:cSldViewPr snapToGrid="0">
      <p:cViewPr varScale="1">
        <p:scale>
          <a:sx n="48" d="100"/>
          <a:sy n="48" d="100"/>
        </p:scale>
        <p:origin x="13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5-11T11:29:27.883"/>
    </inkml:context>
    <inkml:brush xml:id="br0">
      <inkml:brushProperty name="width" value="0.05" units="cm"/>
      <inkml:brushProperty name="height" value="0.05" units="cm"/>
      <inkml:brushProperty name="color" value="#E71224"/>
      <inkml:brushProperty name="ignorePressure" value="1"/>
    </inkml:brush>
  </inkml:definitions>
  <inkml:trace contextRef="#ctx0" brushRef="#br0">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EFBE54E-44A0-4561-8F7C-9B1CC42694D0}" type="datetimeFigureOut">
              <a:rPr lang="en-GB" smtClean="0"/>
              <a:t>27/05/2021</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F39BFBD-9836-4178-8D31-420949BC2638}" type="slidenum">
              <a:rPr lang="en-GB" smtClean="0"/>
              <a:t>‹#›</a:t>
            </a:fld>
            <a:endParaRPr lang="en-GB"/>
          </a:p>
        </p:txBody>
      </p:sp>
    </p:spTree>
    <p:extLst>
      <p:ext uri="{BB962C8B-B14F-4D97-AF65-F5344CB8AC3E}">
        <p14:creationId xmlns:p14="http://schemas.microsoft.com/office/powerpoint/2010/main" val="10980239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Kieran </a:t>
            </a:r>
          </a:p>
        </p:txBody>
      </p:sp>
      <p:sp>
        <p:nvSpPr>
          <p:cNvPr id="4" name="Slide Number Placeholder 3"/>
          <p:cNvSpPr>
            <a:spLocks noGrp="1"/>
          </p:cNvSpPr>
          <p:nvPr>
            <p:ph type="sldNum" sz="quarter" idx="5"/>
          </p:nvPr>
        </p:nvSpPr>
        <p:spPr/>
        <p:txBody>
          <a:bodyPr/>
          <a:lstStyle/>
          <a:p>
            <a:fld id="{BF39BFBD-9836-4178-8D31-420949BC2638}" type="slidenum">
              <a:rPr lang="en-GB" smtClean="0"/>
              <a:t>1</a:t>
            </a:fld>
            <a:endParaRPr lang="en-GB"/>
          </a:p>
        </p:txBody>
      </p:sp>
    </p:spTree>
    <p:extLst>
      <p:ext uri="{BB962C8B-B14F-4D97-AF65-F5344CB8AC3E}">
        <p14:creationId xmlns:p14="http://schemas.microsoft.com/office/powerpoint/2010/main" val="22529918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F39BFBD-9836-4178-8D31-420949BC2638}" type="slidenum">
              <a:rPr lang="en-GB" smtClean="0"/>
              <a:t>10</a:t>
            </a:fld>
            <a:endParaRPr lang="en-GB"/>
          </a:p>
        </p:txBody>
      </p:sp>
    </p:spTree>
    <p:extLst>
      <p:ext uri="{BB962C8B-B14F-4D97-AF65-F5344CB8AC3E}">
        <p14:creationId xmlns:p14="http://schemas.microsoft.com/office/powerpoint/2010/main" val="10422820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F39BFBD-9836-4178-8D31-420949BC2638}" type="slidenum">
              <a:rPr lang="en-GB" smtClean="0"/>
              <a:t>11</a:t>
            </a:fld>
            <a:endParaRPr lang="en-GB"/>
          </a:p>
        </p:txBody>
      </p:sp>
    </p:spTree>
    <p:extLst>
      <p:ext uri="{BB962C8B-B14F-4D97-AF65-F5344CB8AC3E}">
        <p14:creationId xmlns:p14="http://schemas.microsoft.com/office/powerpoint/2010/main" val="675323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Kieran </a:t>
            </a:r>
          </a:p>
        </p:txBody>
      </p:sp>
      <p:sp>
        <p:nvSpPr>
          <p:cNvPr id="4" name="Slide Number Placeholder 3"/>
          <p:cNvSpPr>
            <a:spLocks noGrp="1"/>
          </p:cNvSpPr>
          <p:nvPr>
            <p:ph type="sldNum" sz="quarter" idx="5"/>
          </p:nvPr>
        </p:nvSpPr>
        <p:spPr/>
        <p:txBody>
          <a:bodyPr/>
          <a:lstStyle/>
          <a:p>
            <a:fld id="{BF39BFBD-9836-4178-8D31-420949BC2638}" type="slidenum">
              <a:rPr lang="en-GB" smtClean="0"/>
              <a:t>2</a:t>
            </a:fld>
            <a:endParaRPr lang="en-GB"/>
          </a:p>
        </p:txBody>
      </p:sp>
    </p:spTree>
    <p:extLst>
      <p:ext uri="{BB962C8B-B14F-4D97-AF65-F5344CB8AC3E}">
        <p14:creationId xmlns:p14="http://schemas.microsoft.com/office/powerpoint/2010/main" val="338112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F39BFBD-9836-4178-8D31-420949BC2638}" type="slidenum">
              <a:rPr lang="en-GB" smtClean="0"/>
              <a:t>3</a:t>
            </a:fld>
            <a:endParaRPr lang="en-GB"/>
          </a:p>
        </p:txBody>
      </p:sp>
    </p:spTree>
    <p:extLst>
      <p:ext uri="{BB962C8B-B14F-4D97-AF65-F5344CB8AC3E}">
        <p14:creationId xmlns:p14="http://schemas.microsoft.com/office/powerpoint/2010/main" val="3174087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Kieran</a:t>
            </a:r>
          </a:p>
          <a:p>
            <a:r>
              <a:rPr lang="en-GB" dirty="0"/>
              <a:t>  </a:t>
            </a:r>
          </a:p>
          <a:p>
            <a:r>
              <a:rPr lang="en-GB" dirty="0"/>
              <a:t>  -Time line shows that mother entered that relationship in June 2006, moved in the partner (Steven) in November 2006 and Peter sustained injuries throughout 2007. Suggesting clearly who the perpetrator was. Died 3</a:t>
            </a:r>
            <a:r>
              <a:rPr lang="en-GB" baseline="30000" dirty="0"/>
              <a:t>rd</a:t>
            </a:r>
            <a:r>
              <a:rPr lang="en-GB" dirty="0"/>
              <a:t> August 2007. </a:t>
            </a:r>
          </a:p>
          <a:p>
            <a:endParaRPr lang="en-GB" dirty="0"/>
          </a:p>
          <a:p>
            <a:pPr marL="171450" indent="-171450">
              <a:buFontTx/>
              <a:buChar char="-"/>
            </a:pPr>
            <a:r>
              <a:rPr lang="en-GB" dirty="0"/>
              <a:t>Jason Owen, brother to Steven, moved in with a 15 year old child. Information of a rape of a 2 year old child, later resulting in the child giving evidence and a conviction being achieved. Further information regarding Jason and Steven locking and abusing their 82 year old grandmother in a wardrobe to ensure she changed her will. </a:t>
            </a:r>
          </a:p>
          <a:p>
            <a:pPr marL="171450" indent="-171450">
              <a:buFontTx/>
              <a:buChar char="-"/>
            </a:pPr>
            <a:endParaRPr lang="en-GB" dirty="0"/>
          </a:p>
          <a:p>
            <a:pPr marL="0" indent="0">
              <a:buFontTx/>
              <a:buNone/>
            </a:pPr>
            <a:r>
              <a:rPr lang="en-GB" dirty="0"/>
              <a:t>-Multiple professionals visited multiple times </a:t>
            </a:r>
          </a:p>
          <a:p>
            <a:pPr marL="171450" indent="-171450">
              <a:buFontTx/>
              <a:buChar char="-"/>
            </a:pPr>
            <a:endParaRPr lang="en-GB" dirty="0"/>
          </a:p>
          <a:p>
            <a:pPr marL="171450" indent="-171450">
              <a:buFontTx/>
              <a:buChar char="-"/>
            </a:pPr>
            <a:r>
              <a:rPr lang="en-GB" dirty="0"/>
              <a:t>We never asked the questions of the unknown males, their background, identify and family composition </a:t>
            </a:r>
          </a:p>
          <a:p>
            <a:pPr marL="171450" indent="-171450">
              <a:buFontTx/>
              <a:buChar char="-"/>
            </a:pPr>
            <a:endParaRPr lang="en-GB" dirty="0"/>
          </a:p>
          <a:p>
            <a:pPr marL="171450" indent="-171450">
              <a:buFontTx/>
              <a:buChar char="-"/>
            </a:pPr>
            <a:r>
              <a:rPr lang="en-GB" dirty="0"/>
              <a:t>Dad was not included in processes nor was he assessed as a potential carer and safeguard. He alerted them to the presence of Steven Barker. </a:t>
            </a:r>
          </a:p>
          <a:p>
            <a:pPr marL="171450" indent="-171450">
              <a:buFontTx/>
              <a:buChar char="-"/>
            </a:pPr>
            <a:endParaRPr lang="en-GB" dirty="0"/>
          </a:p>
          <a:p>
            <a:pPr marL="171450" indent="-171450">
              <a:buFontTx/>
              <a:buChar char="-"/>
            </a:pPr>
            <a:endParaRPr lang="en-GB" dirty="0"/>
          </a:p>
        </p:txBody>
      </p:sp>
      <p:sp>
        <p:nvSpPr>
          <p:cNvPr id="4" name="Slide Number Placeholder 3"/>
          <p:cNvSpPr>
            <a:spLocks noGrp="1"/>
          </p:cNvSpPr>
          <p:nvPr>
            <p:ph type="sldNum" sz="quarter" idx="5"/>
          </p:nvPr>
        </p:nvSpPr>
        <p:spPr/>
        <p:txBody>
          <a:bodyPr/>
          <a:lstStyle/>
          <a:p>
            <a:fld id="{BF39BFBD-9836-4178-8D31-420949BC2638}" type="slidenum">
              <a:rPr lang="en-GB" smtClean="0"/>
              <a:t>4</a:t>
            </a:fld>
            <a:endParaRPr lang="en-GB"/>
          </a:p>
        </p:txBody>
      </p:sp>
    </p:spTree>
    <p:extLst>
      <p:ext uri="{BB962C8B-B14F-4D97-AF65-F5344CB8AC3E}">
        <p14:creationId xmlns:p14="http://schemas.microsoft.com/office/powerpoint/2010/main" val="34002656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Lisa</a:t>
            </a:r>
          </a:p>
          <a:p>
            <a:endParaRPr lang="en-GB" dirty="0"/>
          </a:p>
          <a:p>
            <a:r>
              <a:rPr lang="en-GB" dirty="0"/>
              <a:t>The voice of the child- we use the ‘all about Me’s’ , Genograms, Three houses etc Social Workers Tool Box </a:t>
            </a:r>
          </a:p>
          <a:p>
            <a:endParaRPr lang="en-GB" dirty="0"/>
          </a:p>
          <a:p>
            <a:r>
              <a:rPr lang="en-GB" dirty="0"/>
              <a:t>Supervision- Reflection, Peer support, Restorative Practice; Restorative Circle</a:t>
            </a:r>
          </a:p>
          <a:p>
            <a:endParaRPr lang="en-GB" dirty="0"/>
          </a:p>
          <a:p>
            <a:r>
              <a:rPr lang="en-GB" dirty="0"/>
              <a:t>Professional curiosity- does the parent or the information contradict one another? Disguised compliance</a:t>
            </a:r>
          </a:p>
          <a:p>
            <a:endParaRPr lang="en-GB" dirty="0"/>
          </a:p>
          <a:p>
            <a:r>
              <a:rPr lang="en-GB" dirty="0" err="1"/>
              <a:t>S17</a:t>
            </a:r>
            <a:r>
              <a:rPr lang="en-GB" dirty="0"/>
              <a:t> Consent based, </a:t>
            </a:r>
            <a:r>
              <a:rPr lang="en-GB" dirty="0" err="1"/>
              <a:t>s47</a:t>
            </a:r>
            <a:r>
              <a:rPr lang="en-GB" dirty="0"/>
              <a:t> no consent needed, Early Help is consent led</a:t>
            </a:r>
          </a:p>
          <a:p>
            <a:endParaRPr lang="en-GB" dirty="0"/>
          </a:p>
          <a:p>
            <a:r>
              <a:rPr lang="en-GB" dirty="0"/>
              <a:t>Birth certificates- PR, the legal responsibility to the child and the right to be informed about an assessment and the concerns raised about their child </a:t>
            </a:r>
          </a:p>
          <a:p>
            <a:endParaRPr lang="en-GB" dirty="0"/>
          </a:p>
          <a:p>
            <a:r>
              <a:rPr lang="en-GB" dirty="0"/>
              <a:t>Chronologies- Vital link consistent significant events and patters that can demonstrate abuse and/or neglect </a:t>
            </a:r>
          </a:p>
          <a:p>
            <a:endParaRPr lang="en-GB" dirty="0"/>
          </a:p>
          <a:p>
            <a:endParaRPr lang="en-GB" dirty="0"/>
          </a:p>
        </p:txBody>
      </p:sp>
      <p:sp>
        <p:nvSpPr>
          <p:cNvPr id="4" name="Slide Number Placeholder 3"/>
          <p:cNvSpPr>
            <a:spLocks noGrp="1"/>
          </p:cNvSpPr>
          <p:nvPr>
            <p:ph type="sldNum" sz="quarter" idx="5"/>
          </p:nvPr>
        </p:nvSpPr>
        <p:spPr/>
        <p:txBody>
          <a:bodyPr/>
          <a:lstStyle/>
          <a:p>
            <a:fld id="{BF39BFBD-9836-4178-8D31-420949BC2638}" type="slidenum">
              <a:rPr lang="en-GB" smtClean="0"/>
              <a:t>5</a:t>
            </a:fld>
            <a:endParaRPr lang="en-GB"/>
          </a:p>
        </p:txBody>
      </p:sp>
    </p:spTree>
    <p:extLst>
      <p:ext uri="{BB962C8B-B14F-4D97-AF65-F5344CB8AC3E}">
        <p14:creationId xmlns:p14="http://schemas.microsoft.com/office/powerpoint/2010/main" val="1861930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Kieran</a:t>
            </a:r>
          </a:p>
          <a:p>
            <a:r>
              <a:rPr lang="en-GB" dirty="0"/>
              <a:t>Lack of information sharing- professionals to be alert, sharing concerns, working multi-agency to ensure that there is full transparency </a:t>
            </a:r>
          </a:p>
          <a:p>
            <a:endParaRPr lang="en-GB" dirty="0"/>
          </a:p>
          <a:p>
            <a:r>
              <a:rPr lang="en-GB" dirty="0"/>
              <a:t>-Even if information feels insignificant, it can build a bigger picture for the child's live experience, see it, report it – Follow gut instinct </a:t>
            </a:r>
          </a:p>
          <a:p>
            <a:r>
              <a:rPr lang="en-GB" dirty="0"/>
              <a:t> </a:t>
            </a:r>
          </a:p>
          <a:p>
            <a:r>
              <a:rPr lang="en-GB" dirty="0"/>
              <a:t>Listen to the child- partner etc</a:t>
            </a:r>
          </a:p>
          <a:p>
            <a:endParaRPr lang="en-GB" dirty="0"/>
          </a:p>
          <a:p>
            <a:r>
              <a:rPr lang="en-GB" dirty="0"/>
              <a:t>Guidance of sharing of information about people who pose a risk – remember how it overrides </a:t>
            </a:r>
          </a:p>
          <a:p>
            <a:endParaRPr lang="en-GB" dirty="0"/>
          </a:p>
        </p:txBody>
      </p:sp>
      <p:sp>
        <p:nvSpPr>
          <p:cNvPr id="4" name="Slide Number Placeholder 3"/>
          <p:cNvSpPr>
            <a:spLocks noGrp="1"/>
          </p:cNvSpPr>
          <p:nvPr>
            <p:ph type="sldNum" sz="quarter" idx="5"/>
          </p:nvPr>
        </p:nvSpPr>
        <p:spPr/>
        <p:txBody>
          <a:bodyPr/>
          <a:lstStyle/>
          <a:p>
            <a:fld id="{BF39BFBD-9836-4178-8D31-420949BC2638}" type="slidenum">
              <a:rPr lang="en-GB" smtClean="0"/>
              <a:t>6</a:t>
            </a:fld>
            <a:endParaRPr lang="en-GB"/>
          </a:p>
        </p:txBody>
      </p:sp>
    </p:spTree>
    <p:extLst>
      <p:ext uri="{BB962C8B-B14F-4D97-AF65-F5344CB8AC3E}">
        <p14:creationId xmlns:p14="http://schemas.microsoft.com/office/powerpoint/2010/main" val="801218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Lisa</a:t>
            </a:r>
          </a:p>
          <a:p>
            <a:endParaRPr lang="en-GB" dirty="0"/>
          </a:p>
          <a:p>
            <a:r>
              <a:rPr lang="en-GB" dirty="0"/>
              <a:t>Paternity- Identifying the father and what they can offer and afford for a child's care and needs </a:t>
            </a:r>
          </a:p>
          <a:p>
            <a:endParaRPr lang="en-GB" dirty="0"/>
          </a:p>
          <a:p>
            <a:r>
              <a:rPr lang="en-GB" dirty="0"/>
              <a:t>Early Help Assessment, this can be completed by any professional. Child social work assessment and parenting assessments by social workers, to fully include fathers and their parental capacity. </a:t>
            </a:r>
          </a:p>
          <a:p>
            <a:endParaRPr lang="en-GB" dirty="0"/>
          </a:p>
          <a:p>
            <a:r>
              <a:rPr lang="en-GB" dirty="0"/>
              <a:t>Parenting courses- Bumps to babes, pre birth, post birth, simply play, pram to primary, parenting teenagers. Persistence, personalisation to that persons needs.</a:t>
            </a:r>
          </a:p>
          <a:p>
            <a:endParaRPr lang="en-GB" dirty="0"/>
          </a:p>
          <a:p>
            <a:r>
              <a:rPr lang="en-GB" dirty="0"/>
              <a:t>Paternal family- FGC to include fathers and family to make their own plan. Family meetings if there is not enough people or at Early Help threshold. Viability assessments if children are within the PLO or court process. </a:t>
            </a:r>
          </a:p>
          <a:p>
            <a:endParaRPr lang="en-GB" dirty="0"/>
          </a:p>
          <a:p>
            <a:r>
              <a:rPr lang="en-GB" dirty="0"/>
              <a:t>Meetings- held separately, information shared appropriately, being proportionate.    </a:t>
            </a:r>
          </a:p>
        </p:txBody>
      </p:sp>
      <p:sp>
        <p:nvSpPr>
          <p:cNvPr id="4" name="Slide Number Placeholder 3"/>
          <p:cNvSpPr>
            <a:spLocks noGrp="1"/>
          </p:cNvSpPr>
          <p:nvPr>
            <p:ph type="sldNum" sz="quarter" idx="5"/>
          </p:nvPr>
        </p:nvSpPr>
        <p:spPr/>
        <p:txBody>
          <a:bodyPr/>
          <a:lstStyle/>
          <a:p>
            <a:fld id="{BF39BFBD-9836-4178-8D31-420949BC2638}" type="slidenum">
              <a:rPr lang="en-GB" smtClean="0"/>
              <a:t>7</a:t>
            </a:fld>
            <a:endParaRPr lang="en-GB"/>
          </a:p>
        </p:txBody>
      </p:sp>
    </p:spTree>
    <p:extLst>
      <p:ext uri="{BB962C8B-B14F-4D97-AF65-F5344CB8AC3E}">
        <p14:creationId xmlns:p14="http://schemas.microsoft.com/office/powerpoint/2010/main" val="2131272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Both </a:t>
            </a:r>
            <a:r>
              <a:rPr lang="en-GB" dirty="0" err="1"/>
              <a:t>KD</a:t>
            </a:r>
            <a:r>
              <a:rPr lang="en-GB" dirty="0"/>
              <a:t> to point 4 then Lisa</a:t>
            </a:r>
          </a:p>
          <a:p>
            <a:r>
              <a:rPr lang="en-GB" dirty="0"/>
              <a:t>Clarity of who is in the household- asking the question on each visit, see if it changes? Who is there on each visit? Do they pose risks? Re-visit the genogram.</a:t>
            </a:r>
          </a:p>
          <a:p>
            <a:endParaRPr lang="en-GB" dirty="0"/>
          </a:p>
          <a:p>
            <a:r>
              <a:rPr lang="en-GB" dirty="0"/>
              <a:t>Reflect and challenge- consider all aspects of a fathers ability to meet the child’s need, history can change, observations, other agencies perceptions., consider his other children in other schools etc </a:t>
            </a:r>
          </a:p>
          <a:p>
            <a:endParaRPr lang="en-GB" dirty="0"/>
          </a:p>
          <a:p>
            <a:r>
              <a:rPr lang="en-GB" dirty="0"/>
              <a:t>Personalise- football activities etc- contact and letters</a:t>
            </a:r>
          </a:p>
          <a:p>
            <a:endParaRPr lang="en-GB" dirty="0"/>
          </a:p>
          <a:p>
            <a:r>
              <a:rPr lang="en-GB" dirty="0"/>
              <a:t>Repeating sessions- Delivering sessions in a various ways; consider putting it practically, explaining differently and leaning styles- consider the cognitive ability of the men </a:t>
            </a:r>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BF39BFBD-9836-4178-8D31-420949BC2638}" type="slidenum">
              <a:rPr lang="en-GB" smtClean="0"/>
              <a:t>8</a:t>
            </a:fld>
            <a:endParaRPr lang="en-GB"/>
          </a:p>
        </p:txBody>
      </p:sp>
    </p:spTree>
    <p:extLst>
      <p:ext uri="{BB962C8B-B14F-4D97-AF65-F5344CB8AC3E}">
        <p14:creationId xmlns:p14="http://schemas.microsoft.com/office/powerpoint/2010/main" val="28214515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BF39BFBD-9836-4178-8D31-420949BC2638}" type="slidenum">
              <a:rPr lang="en-GB" smtClean="0"/>
              <a:t>9</a:t>
            </a:fld>
            <a:endParaRPr lang="en-GB"/>
          </a:p>
        </p:txBody>
      </p:sp>
    </p:spTree>
    <p:extLst>
      <p:ext uri="{BB962C8B-B14F-4D97-AF65-F5344CB8AC3E}">
        <p14:creationId xmlns:p14="http://schemas.microsoft.com/office/powerpoint/2010/main" val="3855101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3ED2B784-23C9-40FE-ADE3-B2FCEAB7E429}" type="datetimeFigureOut">
              <a:rPr lang="en-GB" smtClean="0"/>
              <a:t>27/05/2021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0517301-BAFC-4122-9F50-FF3E0C575FAE}" type="slidenum">
              <a:rPr lang="en-GB" smtClean="0"/>
              <a:t>‹#›</a:t>
            </a:fld>
            <a:endParaRPr lang="en-GB"/>
          </a:p>
        </p:txBody>
      </p:sp>
    </p:spTree>
    <p:extLst>
      <p:ext uri="{BB962C8B-B14F-4D97-AF65-F5344CB8AC3E}">
        <p14:creationId xmlns:p14="http://schemas.microsoft.com/office/powerpoint/2010/main" val="91203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ED2B784-23C9-40FE-ADE3-B2FCEAB7E429}" type="datetimeFigureOut">
              <a:rPr lang="en-GB" smtClean="0"/>
              <a:t>27/05/2021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0517301-BAFC-4122-9F50-FF3E0C575FAE}" type="slidenum">
              <a:rPr lang="en-GB" smtClean="0"/>
              <a:t>‹#›</a:t>
            </a:fld>
            <a:endParaRPr lang="en-GB"/>
          </a:p>
        </p:txBody>
      </p:sp>
    </p:spTree>
    <p:extLst>
      <p:ext uri="{BB962C8B-B14F-4D97-AF65-F5344CB8AC3E}">
        <p14:creationId xmlns:p14="http://schemas.microsoft.com/office/powerpoint/2010/main" val="535120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ED2B784-23C9-40FE-ADE3-B2FCEAB7E429}" type="datetimeFigureOut">
              <a:rPr lang="en-GB" smtClean="0"/>
              <a:t>27/05/2021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0517301-BAFC-4122-9F50-FF3E0C575FAE}" type="slidenum">
              <a:rPr lang="en-GB" smtClean="0"/>
              <a:t>‹#›</a:t>
            </a:fld>
            <a:endParaRPr lang="en-GB"/>
          </a:p>
        </p:txBody>
      </p:sp>
    </p:spTree>
    <p:extLst>
      <p:ext uri="{BB962C8B-B14F-4D97-AF65-F5344CB8AC3E}">
        <p14:creationId xmlns:p14="http://schemas.microsoft.com/office/powerpoint/2010/main" val="8584869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ED2B784-23C9-40FE-ADE3-B2FCEAB7E429}" type="datetimeFigureOut">
              <a:rPr lang="en-GB" smtClean="0"/>
              <a:t>27/05/2021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0517301-BAFC-4122-9F50-FF3E0C575FAE}" type="slidenum">
              <a:rPr lang="en-GB" smtClean="0"/>
              <a:t>‹#›</a:t>
            </a:fld>
            <a:endParaRPr lang="en-GB"/>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7262467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ED2B784-23C9-40FE-ADE3-B2FCEAB7E429}" type="datetimeFigureOut">
              <a:rPr lang="en-GB" smtClean="0"/>
              <a:t>27/05/2021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0517301-BAFC-4122-9F50-FF3E0C575FAE}" type="slidenum">
              <a:rPr lang="en-GB" smtClean="0"/>
              <a:t>‹#›</a:t>
            </a:fld>
            <a:endParaRPr lang="en-GB"/>
          </a:p>
        </p:txBody>
      </p:sp>
    </p:spTree>
    <p:extLst>
      <p:ext uri="{BB962C8B-B14F-4D97-AF65-F5344CB8AC3E}">
        <p14:creationId xmlns:p14="http://schemas.microsoft.com/office/powerpoint/2010/main" val="372947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ED2B784-23C9-40FE-ADE3-B2FCEAB7E429}" type="datetimeFigureOut">
              <a:rPr lang="en-GB" smtClean="0"/>
              <a:t>27/05/2021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0517301-BAFC-4122-9F50-FF3E0C575FAE}" type="slidenum">
              <a:rPr lang="en-GB" smtClean="0"/>
              <a:t>‹#›</a:t>
            </a:fld>
            <a:endParaRPr lang="en-GB"/>
          </a:p>
        </p:txBody>
      </p:sp>
    </p:spTree>
    <p:extLst>
      <p:ext uri="{BB962C8B-B14F-4D97-AF65-F5344CB8AC3E}">
        <p14:creationId xmlns:p14="http://schemas.microsoft.com/office/powerpoint/2010/main" val="30476548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ED2B784-23C9-40FE-ADE3-B2FCEAB7E429}" type="datetimeFigureOut">
              <a:rPr lang="en-GB" smtClean="0"/>
              <a:t>27/05/2021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0517301-BAFC-4122-9F50-FF3E0C575FAE}" type="slidenum">
              <a:rPr lang="en-GB" smtClean="0"/>
              <a:t>‹#›</a:t>
            </a:fld>
            <a:endParaRPr lang="en-GB"/>
          </a:p>
        </p:txBody>
      </p:sp>
    </p:spTree>
    <p:extLst>
      <p:ext uri="{BB962C8B-B14F-4D97-AF65-F5344CB8AC3E}">
        <p14:creationId xmlns:p14="http://schemas.microsoft.com/office/powerpoint/2010/main" val="10267440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D2B784-23C9-40FE-ADE3-B2FCEAB7E429}" type="datetimeFigureOut">
              <a:rPr lang="en-GB" smtClean="0"/>
              <a:t>27/05/2021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517301-BAFC-4122-9F50-FF3E0C575FAE}" type="slidenum">
              <a:rPr lang="en-GB" smtClean="0"/>
              <a:t>‹#›</a:t>
            </a:fld>
            <a:endParaRPr lang="en-GB"/>
          </a:p>
        </p:txBody>
      </p:sp>
    </p:spTree>
    <p:extLst>
      <p:ext uri="{BB962C8B-B14F-4D97-AF65-F5344CB8AC3E}">
        <p14:creationId xmlns:p14="http://schemas.microsoft.com/office/powerpoint/2010/main" val="20273124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D2B784-23C9-40FE-ADE3-B2FCEAB7E429}" type="datetimeFigureOut">
              <a:rPr lang="en-GB" smtClean="0"/>
              <a:t>27/05/2021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517301-BAFC-4122-9F50-FF3E0C575FAE}" type="slidenum">
              <a:rPr lang="en-GB" smtClean="0"/>
              <a:t>‹#›</a:t>
            </a:fld>
            <a:endParaRPr lang="en-GB"/>
          </a:p>
        </p:txBody>
      </p:sp>
    </p:spTree>
    <p:extLst>
      <p:ext uri="{BB962C8B-B14F-4D97-AF65-F5344CB8AC3E}">
        <p14:creationId xmlns:p14="http://schemas.microsoft.com/office/powerpoint/2010/main" val="3980271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D2B784-23C9-40FE-ADE3-B2FCEAB7E429}" type="datetimeFigureOut">
              <a:rPr lang="en-GB" smtClean="0"/>
              <a:t>27/05/2021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517301-BAFC-4122-9F50-FF3E0C575FAE}" type="slidenum">
              <a:rPr lang="en-GB" smtClean="0"/>
              <a:t>‹#›</a:t>
            </a:fld>
            <a:endParaRPr lang="en-GB"/>
          </a:p>
        </p:txBody>
      </p:sp>
    </p:spTree>
    <p:extLst>
      <p:ext uri="{BB962C8B-B14F-4D97-AF65-F5344CB8AC3E}">
        <p14:creationId xmlns:p14="http://schemas.microsoft.com/office/powerpoint/2010/main" val="3667607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ED2B784-23C9-40FE-ADE3-B2FCEAB7E429}" type="datetimeFigureOut">
              <a:rPr lang="en-GB" smtClean="0"/>
              <a:t>27/05/2021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0517301-BAFC-4122-9F50-FF3E0C575FAE}" type="slidenum">
              <a:rPr lang="en-GB" smtClean="0"/>
              <a:t>‹#›</a:t>
            </a:fld>
            <a:endParaRPr lang="en-GB"/>
          </a:p>
        </p:txBody>
      </p:sp>
    </p:spTree>
    <p:extLst>
      <p:ext uri="{BB962C8B-B14F-4D97-AF65-F5344CB8AC3E}">
        <p14:creationId xmlns:p14="http://schemas.microsoft.com/office/powerpoint/2010/main" val="1290551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D2B784-23C9-40FE-ADE3-B2FCEAB7E429}" type="datetimeFigureOut">
              <a:rPr lang="en-GB" smtClean="0"/>
              <a:t>27/05/2021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0517301-BAFC-4122-9F50-FF3E0C575FAE}" type="slidenum">
              <a:rPr lang="en-GB" smtClean="0"/>
              <a:t>‹#›</a:t>
            </a:fld>
            <a:endParaRPr lang="en-GB"/>
          </a:p>
        </p:txBody>
      </p:sp>
    </p:spTree>
    <p:extLst>
      <p:ext uri="{BB962C8B-B14F-4D97-AF65-F5344CB8AC3E}">
        <p14:creationId xmlns:p14="http://schemas.microsoft.com/office/powerpoint/2010/main" val="1858202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ED2B784-23C9-40FE-ADE3-B2FCEAB7E429}" type="datetimeFigureOut">
              <a:rPr lang="en-GB" smtClean="0"/>
              <a:t>27/05/2021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0517301-BAFC-4122-9F50-FF3E0C575FAE}" type="slidenum">
              <a:rPr lang="en-GB" smtClean="0"/>
              <a:t>‹#›</a:t>
            </a:fld>
            <a:endParaRPr lang="en-GB"/>
          </a:p>
        </p:txBody>
      </p:sp>
    </p:spTree>
    <p:extLst>
      <p:ext uri="{BB962C8B-B14F-4D97-AF65-F5344CB8AC3E}">
        <p14:creationId xmlns:p14="http://schemas.microsoft.com/office/powerpoint/2010/main" val="1598088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ED2B784-23C9-40FE-ADE3-B2FCEAB7E429}" type="datetimeFigureOut">
              <a:rPr lang="en-GB" smtClean="0"/>
              <a:t>27/05/2021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0517301-BAFC-4122-9F50-FF3E0C575FAE}" type="slidenum">
              <a:rPr lang="en-GB" smtClean="0"/>
              <a:t>‹#›</a:t>
            </a:fld>
            <a:endParaRPr lang="en-GB"/>
          </a:p>
        </p:txBody>
      </p:sp>
    </p:spTree>
    <p:extLst>
      <p:ext uri="{BB962C8B-B14F-4D97-AF65-F5344CB8AC3E}">
        <p14:creationId xmlns:p14="http://schemas.microsoft.com/office/powerpoint/2010/main" val="228715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D2B784-23C9-40FE-ADE3-B2FCEAB7E429}" type="datetimeFigureOut">
              <a:rPr lang="en-GB" smtClean="0"/>
              <a:t>27/05/2021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0517301-BAFC-4122-9F50-FF3E0C575FAE}" type="slidenum">
              <a:rPr lang="en-GB" smtClean="0"/>
              <a:t>‹#›</a:t>
            </a:fld>
            <a:endParaRPr lang="en-GB"/>
          </a:p>
        </p:txBody>
      </p:sp>
    </p:spTree>
    <p:extLst>
      <p:ext uri="{BB962C8B-B14F-4D97-AF65-F5344CB8AC3E}">
        <p14:creationId xmlns:p14="http://schemas.microsoft.com/office/powerpoint/2010/main" val="162517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ED2B784-23C9-40FE-ADE3-B2FCEAB7E429}" type="datetimeFigureOut">
              <a:rPr lang="en-GB" smtClean="0"/>
              <a:t>27/05/2021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0517301-BAFC-4122-9F50-FF3E0C575FAE}" type="slidenum">
              <a:rPr lang="en-GB" smtClean="0"/>
              <a:t>‹#›</a:t>
            </a:fld>
            <a:endParaRPr lang="en-GB"/>
          </a:p>
        </p:txBody>
      </p:sp>
    </p:spTree>
    <p:extLst>
      <p:ext uri="{BB962C8B-B14F-4D97-AF65-F5344CB8AC3E}">
        <p14:creationId xmlns:p14="http://schemas.microsoft.com/office/powerpoint/2010/main" val="2755049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ED2B784-23C9-40FE-ADE3-B2FCEAB7E429}" type="datetimeFigureOut">
              <a:rPr lang="en-GB" smtClean="0"/>
              <a:t>27/05/2021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0517301-BAFC-4122-9F50-FF3E0C575FAE}" type="slidenum">
              <a:rPr lang="en-GB" smtClean="0"/>
              <a:t>‹#›</a:t>
            </a:fld>
            <a:endParaRPr lang="en-GB"/>
          </a:p>
        </p:txBody>
      </p:sp>
    </p:spTree>
    <p:extLst>
      <p:ext uri="{BB962C8B-B14F-4D97-AF65-F5344CB8AC3E}">
        <p14:creationId xmlns:p14="http://schemas.microsoft.com/office/powerpoint/2010/main" val="1750240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3ED2B784-23C9-40FE-ADE3-B2FCEAB7E429}" type="datetimeFigureOut">
              <a:rPr lang="en-GB" smtClean="0"/>
              <a:t>27/05/2021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D0517301-BAFC-4122-9F50-FF3E0C575FAE}" type="slidenum">
              <a:rPr lang="en-GB" smtClean="0"/>
              <a:t>‹#›</a:t>
            </a:fld>
            <a:endParaRPr lang="en-GB"/>
          </a:p>
        </p:txBody>
      </p:sp>
    </p:spTree>
    <p:extLst>
      <p:ext uri="{BB962C8B-B14F-4D97-AF65-F5344CB8AC3E}">
        <p14:creationId xmlns:p14="http://schemas.microsoft.com/office/powerpoint/2010/main" val="4282550838"/>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617A8-C27C-4CBB-AE50-BA6C5121081A}"/>
              </a:ext>
            </a:extLst>
          </p:cNvPr>
          <p:cNvSpPr>
            <a:spLocks noGrp="1"/>
          </p:cNvSpPr>
          <p:nvPr>
            <p:ph type="ctrTitle"/>
          </p:nvPr>
        </p:nvSpPr>
        <p:spPr>
          <a:xfrm>
            <a:off x="1110465" y="713961"/>
            <a:ext cx="9144000" cy="1641490"/>
          </a:xfrm>
        </p:spPr>
        <p:txBody>
          <a:bodyPr>
            <a:normAutofit/>
          </a:bodyPr>
          <a:lstStyle/>
          <a:p>
            <a:r>
              <a:rPr lang="en-GB" sz="6000" dirty="0"/>
              <a:t>Don’t forget about us….. Dads </a:t>
            </a:r>
          </a:p>
        </p:txBody>
      </p:sp>
      <p:sp>
        <p:nvSpPr>
          <p:cNvPr id="3" name="Subtitle 2">
            <a:extLst>
              <a:ext uri="{FF2B5EF4-FFF2-40B4-BE49-F238E27FC236}">
                <a16:creationId xmlns:a16="http://schemas.microsoft.com/office/drawing/2014/main" id="{9CC0E93B-4ECA-4E79-B8ED-EF085F86B7D1}"/>
              </a:ext>
            </a:extLst>
          </p:cNvPr>
          <p:cNvSpPr>
            <a:spLocks noGrp="1"/>
          </p:cNvSpPr>
          <p:nvPr>
            <p:ph type="subTitle" idx="1"/>
          </p:nvPr>
        </p:nvSpPr>
        <p:spPr/>
        <p:txBody>
          <a:bodyPr>
            <a:normAutofit fontScale="92500" lnSpcReduction="20000"/>
          </a:bodyPr>
          <a:lstStyle/>
          <a:p>
            <a:r>
              <a:rPr lang="en-GB" dirty="0"/>
              <a:t>By Kieran Davies (Social Worker) and Lisa Parkinson (Early Help Practitioner)  </a:t>
            </a:r>
          </a:p>
        </p:txBody>
      </p:sp>
      <mc:AlternateContent xmlns:mc="http://schemas.openxmlformats.org/markup-compatibility/2006" xmlns:p14="http://schemas.microsoft.com/office/powerpoint/2010/main">
        <mc:Choice Requires="p14">
          <p:contentPart p14:bwMode="auto" r:id="rId3">
            <p14:nvContentPartPr>
              <p14:cNvPr id="12" name="Ink 11">
                <a:extLst>
                  <a:ext uri="{FF2B5EF4-FFF2-40B4-BE49-F238E27FC236}">
                    <a16:creationId xmlns:a16="http://schemas.microsoft.com/office/drawing/2014/main" id="{C8E74C87-F84C-42F6-9E79-0DF819595033}"/>
                  </a:ext>
                </a:extLst>
              </p14:cNvPr>
              <p14:cNvContentPartPr/>
              <p14:nvPr/>
            </p14:nvContentPartPr>
            <p14:xfrm>
              <a:off x="-657951" y="821682"/>
              <a:ext cx="360" cy="360"/>
            </p14:xfrm>
          </p:contentPart>
        </mc:Choice>
        <mc:Fallback xmlns="">
          <p:pic>
            <p:nvPicPr>
              <p:cNvPr id="12" name="Ink 11">
                <a:extLst>
                  <a:ext uri="{FF2B5EF4-FFF2-40B4-BE49-F238E27FC236}">
                    <a16:creationId xmlns:a16="http://schemas.microsoft.com/office/drawing/2014/main" id="{C8E74C87-F84C-42F6-9E79-0DF819595033}"/>
                  </a:ext>
                </a:extLst>
              </p:cNvPr>
              <p:cNvPicPr/>
              <p:nvPr/>
            </p:nvPicPr>
            <p:blipFill>
              <a:blip r:embed="rId4"/>
              <a:stretch>
                <a:fillRect/>
              </a:stretch>
            </p:blipFill>
            <p:spPr>
              <a:xfrm>
                <a:off x="-666951" y="812682"/>
                <a:ext cx="18000" cy="18000"/>
              </a:xfrm>
              <a:prstGeom prst="rect">
                <a:avLst/>
              </a:prstGeom>
            </p:spPr>
          </p:pic>
        </mc:Fallback>
      </mc:AlternateContent>
    </p:spTree>
    <p:extLst>
      <p:ext uri="{BB962C8B-B14F-4D97-AF65-F5344CB8AC3E}">
        <p14:creationId xmlns:p14="http://schemas.microsoft.com/office/powerpoint/2010/main" val="3351678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75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598CE3-92BF-4CAF-B5E8-BBB626889EB7}"/>
              </a:ext>
            </a:extLst>
          </p:cNvPr>
          <p:cNvSpPr>
            <a:spLocks noGrp="1"/>
          </p:cNvSpPr>
          <p:nvPr>
            <p:ph type="title"/>
          </p:nvPr>
        </p:nvSpPr>
        <p:spPr/>
        <p:txBody>
          <a:bodyPr/>
          <a:lstStyle/>
          <a:p>
            <a:pPr algn="ctr"/>
            <a:r>
              <a:rPr lang="en-GB" dirty="0"/>
              <a:t>Q&amp;A</a:t>
            </a:r>
          </a:p>
        </p:txBody>
      </p:sp>
      <p:sp>
        <p:nvSpPr>
          <p:cNvPr id="3" name="Content Placeholder 2">
            <a:extLst>
              <a:ext uri="{FF2B5EF4-FFF2-40B4-BE49-F238E27FC236}">
                <a16:creationId xmlns:a16="http://schemas.microsoft.com/office/drawing/2014/main" id="{A283DC39-DA3F-4EA5-B38A-96F9E9D9B506}"/>
              </a:ext>
            </a:extLst>
          </p:cNvPr>
          <p:cNvSpPr>
            <a:spLocks noGrp="1"/>
          </p:cNvSpPr>
          <p:nvPr>
            <p:ph idx="1"/>
          </p:nvPr>
        </p:nvSpPr>
        <p:spPr/>
        <p:txBody>
          <a:bodyPr/>
          <a:lstStyle/>
          <a:p>
            <a:pPr marL="0" indent="0" algn="ctr">
              <a:buNone/>
            </a:pPr>
            <a:r>
              <a:rPr lang="en-GB" dirty="0"/>
              <a:t>Thank you for listening, any questions? </a:t>
            </a:r>
          </a:p>
        </p:txBody>
      </p:sp>
    </p:spTree>
    <p:extLst>
      <p:ext uri="{BB962C8B-B14F-4D97-AF65-F5344CB8AC3E}">
        <p14:creationId xmlns:p14="http://schemas.microsoft.com/office/powerpoint/2010/main" val="1251161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280D6-1FCD-4B89-B9E6-4D86BCC00BA7}"/>
              </a:ext>
            </a:extLst>
          </p:cNvPr>
          <p:cNvSpPr>
            <a:spLocks noGrp="1"/>
          </p:cNvSpPr>
          <p:nvPr>
            <p:ph type="title"/>
          </p:nvPr>
        </p:nvSpPr>
        <p:spPr>
          <a:xfrm>
            <a:off x="838200" y="2275811"/>
            <a:ext cx="10515600" cy="1325563"/>
          </a:xfrm>
        </p:spPr>
        <p:txBody>
          <a:bodyPr/>
          <a:lstStyle/>
          <a:p>
            <a:r>
              <a:rPr lang="en-GB" dirty="0"/>
              <a:t>Thanks for listening </a:t>
            </a:r>
            <a:r>
              <a:rPr lang="en-GB" dirty="0">
                <a:sym typeface="Wingdings" panose="05000000000000000000" pitchFamily="2" charset="2"/>
              </a:rPr>
              <a:t> </a:t>
            </a:r>
            <a:endParaRPr lang="en-GB" dirty="0"/>
          </a:p>
        </p:txBody>
      </p:sp>
    </p:spTree>
    <p:extLst>
      <p:ext uri="{BB962C8B-B14F-4D97-AF65-F5344CB8AC3E}">
        <p14:creationId xmlns:p14="http://schemas.microsoft.com/office/powerpoint/2010/main" val="1398240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30E56-42BB-43E4-80FC-017295438397}"/>
              </a:ext>
            </a:extLst>
          </p:cNvPr>
          <p:cNvSpPr>
            <a:spLocks noGrp="1"/>
          </p:cNvSpPr>
          <p:nvPr>
            <p:ph type="title"/>
          </p:nvPr>
        </p:nvSpPr>
        <p:spPr/>
        <p:txBody>
          <a:bodyPr/>
          <a:lstStyle/>
          <a:p>
            <a:pPr algn="ctr"/>
            <a:r>
              <a:rPr lang="en-GB" dirty="0"/>
              <a:t>Who are we? </a:t>
            </a:r>
          </a:p>
        </p:txBody>
      </p:sp>
      <p:sp>
        <p:nvSpPr>
          <p:cNvPr id="7" name="TextBox 6">
            <a:extLst>
              <a:ext uri="{FF2B5EF4-FFF2-40B4-BE49-F238E27FC236}">
                <a16:creationId xmlns:a16="http://schemas.microsoft.com/office/drawing/2014/main" id="{CAEFE044-D973-4DDE-97D9-8908D1C955DB}"/>
              </a:ext>
            </a:extLst>
          </p:cNvPr>
          <p:cNvSpPr txBox="1"/>
          <p:nvPr/>
        </p:nvSpPr>
        <p:spPr>
          <a:xfrm>
            <a:off x="3298004" y="2486346"/>
            <a:ext cx="5650787" cy="3170099"/>
          </a:xfrm>
          <a:prstGeom prst="rect">
            <a:avLst/>
          </a:prstGeom>
          <a:noFill/>
        </p:spPr>
        <p:txBody>
          <a:bodyPr wrap="square" rtlCol="0">
            <a:spAutoFit/>
          </a:bodyPr>
          <a:lstStyle/>
          <a:p>
            <a:r>
              <a:rPr lang="en-GB" sz="4000" dirty="0"/>
              <a:t>Kieran Davies </a:t>
            </a:r>
          </a:p>
          <a:p>
            <a:endParaRPr lang="en-GB" sz="4000" dirty="0"/>
          </a:p>
          <a:p>
            <a:r>
              <a:rPr lang="en-GB" sz="4000" dirty="0"/>
              <a:t>And </a:t>
            </a:r>
          </a:p>
          <a:p>
            <a:endParaRPr lang="en-GB" sz="4000" dirty="0"/>
          </a:p>
          <a:p>
            <a:r>
              <a:rPr lang="en-GB" sz="4000" dirty="0"/>
              <a:t>Lisa Parkinson </a:t>
            </a:r>
          </a:p>
        </p:txBody>
      </p:sp>
    </p:spTree>
    <p:extLst>
      <p:ext uri="{BB962C8B-B14F-4D97-AF65-F5344CB8AC3E}">
        <p14:creationId xmlns:p14="http://schemas.microsoft.com/office/powerpoint/2010/main" val="956161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down)">
                                      <p:cBhvr>
                                        <p:cTn id="7" dur="580">
                                          <p:stCondLst>
                                            <p:cond delay="0"/>
                                          </p:stCondLst>
                                        </p:cTn>
                                        <p:tgtEl>
                                          <p:spTgt spid="7">
                                            <p:txEl>
                                              <p:pRg st="0" end="0"/>
                                            </p:txEl>
                                          </p:spTgt>
                                        </p:tgtEl>
                                      </p:cBhvr>
                                    </p:animEffect>
                                    <p:anim calcmode="lin" valueType="num">
                                      <p:cBhvr>
                                        <p:cTn id="8" dur="1822" tmFilter="0,0; 0.14,0.36; 0.43,0.73; 0.71,0.91; 1.0,1.0">
                                          <p:stCondLst>
                                            <p:cond delay="0"/>
                                          </p:stCondLst>
                                        </p:cTn>
                                        <p:tgtEl>
                                          <p:spTgt spid="7">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xEl>
                                              <p:pRg st="0" end="0"/>
                                            </p:txEl>
                                          </p:spTgt>
                                        </p:tgtEl>
                                      </p:cBhvr>
                                      <p:to x="100000" y="60000"/>
                                    </p:animScale>
                                    <p:animScale>
                                      <p:cBhvr>
                                        <p:cTn id="14" dur="166" decel="50000">
                                          <p:stCondLst>
                                            <p:cond delay="676"/>
                                          </p:stCondLst>
                                        </p:cTn>
                                        <p:tgtEl>
                                          <p:spTgt spid="7">
                                            <p:txEl>
                                              <p:pRg st="0" end="0"/>
                                            </p:txEl>
                                          </p:spTgt>
                                        </p:tgtEl>
                                      </p:cBhvr>
                                      <p:to x="100000" y="100000"/>
                                    </p:animScale>
                                    <p:animScale>
                                      <p:cBhvr>
                                        <p:cTn id="15" dur="26">
                                          <p:stCondLst>
                                            <p:cond delay="1312"/>
                                          </p:stCondLst>
                                        </p:cTn>
                                        <p:tgtEl>
                                          <p:spTgt spid="7">
                                            <p:txEl>
                                              <p:pRg st="0" end="0"/>
                                            </p:txEl>
                                          </p:spTgt>
                                        </p:tgtEl>
                                      </p:cBhvr>
                                      <p:to x="100000" y="80000"/>
                                    </p:animScale>
                                    <p:animScale>
                                      <p:cBhvr>
                                        <p:cTn id="16" dur="166" decel="50000">
                                          <p:stCondLst>
                                            <p:cond delay="1338"/>
                                          </p:stCondLst>
                                        </p:cTn>
                                        <p:tgtEl>
                                          <p:spTgt spid="7">
                                            <p:txEl>
                                              <p:pRg st="0" end="0"/>
                                            </p:txEl>
                                          </p:spTgt>
                                        </p:tgtEl>
                                      </p:cBhvr>
                                      <p:to x="100000" y="100000"/>
                                    </p:animScale>
                                    <p:animScale>
                                      <p:cBhvr>
                                        <p:cTn id="17" dur="26">
                                          <p:stCondLst>
                                            <p:cond delay="1642"/>
                                          </p:stCondLst>
                                        </p:cTn>
                                        <p:tgtEl>
                                          <p:spTgt spid="7">
                                            <p:txEl>
                                              <p:pRg st="0" end="0"/>
                                            </p:txEl>
                                          </p:spTgt>
                                        </p:tgtEl>
                                      </p:cBhvr>
                                      <p:to x="100000" y="90000"/>
                                    </p:animScale>
                                    <p:animScale>
                                      <p:cBhvr>
                                        <p:cTn id="18" dur="166" decel="50000">
                                          <p:stCondLst>
                                            <p:cond delay="1668"/>
                                          </p:stCondLst>
                                        </p:cTn>
                                        <p:tgtEl>
                                          <p:spTgt spid="7">
                                            <p:txEl>
                                              <p:pRg st="0" end="0"/>
                                            </p:txEl>
                                          </p:spTgt>
                                        </p:tgtEl>
                                      </p:cBhvr>
                                      <p:to x="100000" y="100000"/>
                                    </p:animScale>
                                    <p:animScale>
                                      <p:cBhvr>
                                        <p:cTn id="19" dur="26">
                                          <p:stCondLst>
                                            <p:cond delay="1808"/>
                                          </p:stCondLst>
                                        </p:cTn>
                                        <p:tgtEl>
                                          <p:spTgt spid="7">
                                            <p:txEl>
                                              <p:pRg st="0" end="0"/>
                                            </p:txEl>
                                          </p:spTgt>
                                        </p:tgtEl>
                                      </p:cBhvr>
                                      <p:to x="100000" y="95000"/>
                                    </p:animScale>
                                    <p:animScale>
                                      <p:cBhvr>
                                        <p:cTn id="20" dur="166" decel="50000">
                                          <p:stCondLst>
                                            <p:cond delay="1834"/>
                                          </p:stCondLst>
                                        </p:cTn>
                                        <p:tgtEl>
                                          <p:spTgt spid="7">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nodeType="clickEffect">
                                  <p:stCondLst>
                                    <p:cond delay="0"/>
                                  </p:stCondLst>
                                  <p:childTnLst>
                                    <p:set>
                                      <p:cBhvr>
                                        <p:cTn id="24" dur="1" fill="hold">
                                          <p:stCondLst>
                                            <p:cond delay="0"/>
                                          </p:stCondLst>
                                        </p:cTn>
                                        <p:tgtEl>
                                          <p:spTgt spid="7">
                                            <p:txEl>
                                              <p:pRg st="2" end="2"/>
                                            </p:txEl>
                                          </p:spTgt>
                                        </p:tgtEl>
                                        <p:attrNameLst>
                                          <p:attrName>style.visibility</p:attrName>
                                        </p:attrNameLst>
                                      </p:cBhvr>
                                      <p:to>
                                        <p:strVal val="visible"/>
                                      </p:to>
                                    </p:set>
                                    <p:animEffect transition="in" filter="barn(inVertical)">
                                      <p:cBhvr>
                                        <p:cTn id="25" dur="500"/>
                                        <p:tgtEl>
                                          <p:spTgt spid="7">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7">
                                            <p:txEl>
                                              <p:pRg st="4" end="4"/>
                                            </p:txEl>
                                          </p:spTgt>
                                        </p:tgtEl>
                                        <p:attrNameLst>
                                          <p:attrName>style.visibility</p:attrName>
                                        </p:attrNameLst>
                                      </p:cBhvr>
                                      <p:to>
                                        <p:strVal val="visible"/>
                                      </p:to>
                                    </p:set>
                                    <p:anim calcmode="lin" valueType="num">
                                      <p:cBhvr additive="base">
                                        <p:cTn id="30"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0A3E9-1841-4BC0-8D36-E6EE49E1AAAF}"/>
              </a:ext>
            </a:extLst>
          </p:cNvPr>
          <p:cNvSpPr>
            <a:spLocks noGrp="1"/>
          </p:cNvSpPr>
          <p:nvPr>
            <p:ph type="title"/>
          </p:nvPr>
        </p:nvSpPr>
        <p:spPr/>
        <p:txBody>
          <a:bodyPr/>
          <a:lstStyle/>
          <a:p>
            <a:pPr algn="ctr"/>
            <a:r>
              <a:rPr lang="en-GB" dirty="0"/>
              <a:t>Peter Connelly </a:t>
            </a:r>
          </a:p>
        </p:txBody>
      </p:sp>
      <p:pic>
        <p:nvPicPr>
          <p:cNvPr id="1026" name="Picture 2" descr="Stop Child Abuse: Baby P - The Injuries">
            <a:extLst>
              <a:ext uri="{FF2B5EF4-FFF2-40B4-BE49-F238E27FC236}">
                <a16:creationId xmlns:a16="http://schemas.microsoft.com/office/drawing/2014/main" id="{F753A7C7-8E1F-4CD1-A2DE-0EFDF8ED2C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9900" y="1418556"/>
            <a:ext cx="6556259" cy="522790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ow Haringey Council social workers failed Baby P | Tottenham Independent">
            <a:extLst>
              <a:ext uri="{FF2B5EF4-FFF2-40B4-BE49-F238E27FC236}">
                <a16:creationId xmlns:a16="http://schemas.microsoft.com/office/drawing/2014/main" id="{AB3C8EF0-D9A5-4D13-A15D-2CEDC0F82BF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1619" y="1295727"/>
            <a:ext cx="4471700" cy="383583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CB788863-56F7-45BE-8A5F-B546374C682E}"/>
              </a:ext>
            </a:extLst>
          </p:cNvPr>
          <p:cNvSpPr/>
          <p:nvPr/>
        </p:nvSpPr>
        <p:spPr>
          <a:xfrm>
            <a:off x="1037230" y="5184997"/>
            <a:ext cx="4026089" cy="1754326"/>
          </a:xfrm>
          <a:prstGeom prst="rect">
            <a:avLst/>
          </a:prstGeom>
          <a:noFill/>
        </p:spPr>
        <p:txBody>
          <a:bodyPr wrap="square" lIns="91440" tIns="45720" rIns="91440" bIns="45720">
            <a:spAutoFit/>
          </a:bodyPr>
          <a:lstStyle/>
          <a:p>
            <a:pPr algn="ctr"/>
            <a:r>
              <a:rPr lang="en-US" sz="5400" b="0" cap="none" spc="0" dirty="0">
                <a:ln w="0"/>
                <a:solidFill>
                  <a:srgbClr val="C00000"/>
                </a:solidFill>
                <a:effectLst>
                  <a:outerShdw blurRad="38100" dist="25400" dir="5400000" algn="ctr" rotWithShape="0">
                    <a:srgbClr val="6E747A">
                      <a:alpha val="43000"/>
                    </a:srgbClr>
                  </a:outerShdw>
                </a:effectLst>
              </a:rPr>
              <a:t>Where was Daddy?</a:t>
            </a:r>
          </a:p>
        </p:txBody>
      </p:sp>
    </p:spTree>
    <p:extLst>
      <p:ext uri="{BB962C8B-B14F-4D97-AF65-F5344CB8AC3E}">
        <p14:creationId xmlns:p14="http://schemas.microsoft.com/office/powerpoint/2010/main" val="1761557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1028"/>
                                        </p:tgtEl>
                                        <p:attrNameLst>
                                          <p:attrName>style.visibility</p:attrName>
                                        </p:attrNameLst>
                                      </p:cBhvr>
                                      <p:to>
                                        <p:strVal val="visible"/>
                                      </p:to>
                                    </p:set>
                                    <p:anim calcmode="lin" valueType="num">
                                      <p:cBhvr>
                                        <p:cTn id="12" dur="1000" fill="hold"/>
                                        <p:tgtEl>
                                          <p:spTgt spid="1028"/>
                                        </p:tgtEl>
                                        <p:attrNameLst>
                                          <p:attrName>ppt_w</p:attrName>
                                        </p:attrNameLst>
                                      </p:cBhvr>
                                      <p:tavLst>
                                        <p:tav tm="0">
                                          <p:val>
                                            <p:fltVal val="0"/>
                                          </p:val>
                                        </p:tav>
                                        <p:tav tm="100000">
                                          <p:val>
                                            <p:strVal val="#ppt_w"/>
                                          </p:val>
                                        </p:tav>
                                      </p:tavLst>
                                    </p:anim>
                                    <p:anim calcmode="lin" valueType="num">
                                      <p:cBhvr>
                                        <p:cTn id="13" dur="1000" fill="hold"/>
                                        <p:tgtEl>
                                          <p:spTgt spid="1028"/>
                                        </p:tgtEl>
                                        <p:attrNameLst>
                                          <p:attrName>ppt_h</p:attrName>
                                        </p:attrNameLst>
                                      </p:cBhvr>
                                      <p:tavLst>
                                        <p:tav tm="0">
                                          <p:val>
                                            <p:fltVal val="0"/>
                                          </p:val>
                                        </p:tav>
                                        <p:tav tm="100000">
                                          <p:val>
                                            <p:strVal val="#ppt_h"/>
                                          </p:val>
                                        </p:tav>
                                      </p:tavLst>
                                    </p:anim>
                                    <p:anim calcmode="lin" valueType="num">
                                      <p:cBhvr>
                                        <p:cTn id="14" dur="1000" fill="hold"/>
                                        <p:tgtEl>
                                          <p:spTgt spid="1028"/>
                                        </p:tgtEl>
                                        <p:attrNameLst>
                                          <p:attrName>style.rotation</p:attrName>
                                        </p:attrNameLst>
                                      </p:cBhvr>
                                      <p:tavLst>
                                        <p:tav tm="0">
                                          <p:val>
                                            <p:fltVal val="90"/>
                                          </p:val>
                                        </p:tav>
                                        <p:tav tm="100000">
                                          <p:val>
                                            <p:fltVal val="0"/>
                                          </p:val>
                                        </p:tav>
                                      </p:tavLst>
                                    </p:anim>
                                    <p:animEffect transition="in" filter="fade">
                                      <p:cBhvr>
                                        <p:cTn id="15" dur="1000"/>
                                        <p:tgtEl>
                                          <p:spTgt spid="102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026"/>
                                        </p:tgtEl>
                                        <p:attrNameLst>
                                          <p:attrName>style.visibility</p:attrName>
                                        </p:attrNameLst>
                                      </p:cBhvr>
                                      <p:to>
                                        <p:strVal val="visible"/>
                                      </p:to>
                                    </p:set>
                                    <p:animEffect transition="in" filter="fade">
                                      <p:cBhvr>
                                        <p:cTn id="20"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CF423-10C8-450A-B312-2DB12D08E49A}"/>
              </a:ext>
            </a:extLst>
          </p:cNvPr>
          <p:cNvSpPr>
            <a:spLocks noGrp="1"/>
          </p:cNvSpPr>
          <p:nvPr>
            <p:ph type="title"/>
          </p:nvPr>
        </p:nvSpPr>
        <p:spPr/>
        <p:txBody>
          <a:bodyPr/>
          <a:lstStyle/>
          <a:p>
            <a:pPr algn="ctr"/>
            <a:r>
              <a:rPr lang="en-GB" dirty="0"/>
              <a:t>Peter Connelly </a:t>
            </a:r>
          </a:p>
        </p:txBody>
      </p:sp>
      <p:sp>
        <p:nvSpPr>
          <p:cNvPr id="3" name="Content Placeholder 2">
            <a:extLst>
              <a:ext uri="{FF2B5EF4-FFF2-40B4-BE49-F238E27FC236}">
                <a16:creationId xmlns:a16="http://schemas.microsoft.com/office/drawing/2014/main" id="{F01082AD-2BEF-43DF-96F1-B47639B057D5}"/>
              </a:ext>
            </a:extLst>
          </p:cNvPr>
          <p:cNvSpPr>
            <a:spLocks noGrp="1"/>
          </p:cNvSpPr>
          <p:nvPr>
            <p:ph idx="1"/>
          </p:nvPr>
        </p:nvSpPr>
        <p:spPr/>
        <p:txBody>
          <a:bodyPr>
            <a:normAutofit fontScale="70000" lnSpcReduction="20000"/>
          </a:bodyPr>
          <a:lstStyle/>
          <a:p>
            <a:r>
              <a:rPr lang="en-GB" dirty="0"/>
              <a:t>17 months of age </a:t>
            </a:r>
          </a:p>
          <a:p>
            <a:r>
              <a:rPr lang="en-GB" dirty="0"/>
              <a:t>Died in London 2007 following various missed opportunities to safeguard and protect </a:t>
            </a:r>
          </a:p>
          <a:p>
            <a:r>
              <a:rPr lang="en-GB" dirty="0"/>
              <a:t>50+ injuries in just 8 months including this leading to child protection medicals concluding clear child abuse based on obvious injury’s </a:t>
            </a:r>
          </a:p>
          <a:p>
            <a:r>
              <a:rPr lang="en-GB" dirty="0"/>
              <a:t>Repeatedly seen by social workers from London Borough Haringey children's services and the National Health Service</a:t>
            </a:r>
          </a:p>
          <a:p>
            <a:r>
              <a:rPr lang="en-GB" dirty="0"/>
              <a:t>The bruising was repeatedly observed within a specific time scale </a:t>
            </a:r>
          </a:p>
          <a:p>
            <a:r>
              <a:rPr lang="en-GB" dirty="0"/>
              <a:t>Mothers boyfriends brother was charged with the rape of a 2 year old child and moved into Peter’s home with a 15 year old female</a:t>
            </a:r>
          </a:p>
          <a:p>
            <a:r>
              <a:rPr lang="en-GB" dirty="0"/>
              <a:t>Peters injuries included a broken back, broken ribs, mutilated fingertips, missing finger nails, various bruising and swelling and a tooth that was found after a post mortem after being punched in the face   </a:t>
            </a:r>
          </a:p>
          <a:p>
            <a:r>
              <a:rPr lang="en-GB" dirty="0"/>
              <a:t>Dad was never assessed as a carer </a:t>
            </a:r>
          </a:p>
          <a:p>
            <a:r>
              <a:rPr lang="en-GB" dirty="0"/>
              <a:t>Tracey Connelly, Steven Barker and Jason Owen were convicted of Causing or Allowing the Death of a Child. </a:t>
            </a:r>
          </a:p>
        </p:txBody>
      </p:sp>
    </p:spTree>
    <p:extLst>
      <p:ext uri="{BB962C8B-B14F-4D97-AF65-F5344CB8AC3E}">
        <p14:creationId xmlns:p14="http://schemas.microsoft.com/office/powerpoint/2010/main" val="3920107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033162-DDA3-4A06-B653-A9B807EDDB67}"/>
              </a:ext>
            </a:extLst>
          </p:cNvPr>
          <p:cNvSpPr>
            <a:spLocks noGrp="1"/>
          </p:cNvSpPr>
          <p:nvPr>
            <p:ph type="title"/>
          </p:nvPr>
        </p:nvSpPr>
        <p:spPr/>
        <p:txBody>
          <a:bodyPr/>
          <a:lstStyle/>
          <a:p>
            <a:pPr algn="ctr"/>
            <a:r>
              <a:rPr lang="en-GB" dirty="0"/>
              <a:t>Lessons learned…. </a:t>
            </a:r>
          </a:p>
        </p:txBody>
      </p:sp>
      <p:sp>
        <p:nvSpPr>
          <p:cNvPr id="3" name="Content Placeholder 2">
            <a:extLst>
              <a:ext uri="{FF2B5EF4-FFF2-40B4-BE49-F238E27FC236}">
                <a16:creationId xmlns:a16="http://schemas.microsoft.com/office/drawing/2014/main" id="{CDEED297-8DCD-4D1B-BEA2-A0AA1FEDC515}"/>
              </a:ext>
            </a:extLst>
          </p:cNvPr>
          <p:cNvSpPr>
            <a:spLocks noGrp="1"/>
          </p:cNvSpPr>
          <p:nvPr>
            <p:ph idx="1"/>
          </p:nvPr>
        </p:nvSpPr>
        <p:spPr/>
        <p:txBody>
          <a:bodyPr>
            <a:normAutofit fontScale="77500" lnSpcReduction="20000"/>
          </a:bodyPr>
          <a:lstStyle/>
          <a:p>
            <a:r>
              <a:rPr lang="en-GB" dirty="0"/>
              <a:t>The Voice of the Child </a:t>
            </a:r>
          </a:p>
          <a:p>
            <a:r>
              <a:rPr lang="en-GB" dirty="0"/>
              <a:t>Adequate records need to be kept- Clarity!  </a:t>
            </a:r>
          </a:p>
          <a:p>
            <a:r>
              <a:rPr lang="en-GB" dirty="0"/>
              <a:t>Visits within statutory time scales and additional if required</a:t>
            </a:r>
          </a:p>
          <a:p>
            <a:r>
              <a:rPr lang="en-GB" dirty="0"/>
              <a:t>Effective supervision </a:t>
            </a:r>
          </a:p>
          <a:p>
            <a:r>
              <a:rPr lang="en-GB" dirty="0"/>
              <a:t>Professional curiosity/Challenging parents and carers </a:t>
            </a:r>
          </a:p>
          <a:p>
            <a:r>
              <a:rPr lang="en-GB" dirty="0"/>
              <a:t>Background checks; Person who Poses a Risk to Children (</a:t>
            </a:r>
            <a:r>
              <a:rPr lang="en-GB" dirty="0" err="1"/>
              <a:t>PPRC</a:t>
            </a:r>
            <a:r>
              <a:rPr lang="en-GB" dirty="0"/>
              <a:t>), Police National Computer (PNC) and intelligence, Housing, Medical, Education, Employment (Position of trust), other local authorities, probation, CAFCASS, Domestic abuse etc    </a:t>
            </a:r>
          </a:p>
          <a:p>
            <a:r>
              <a:rPr lang="en-GB" dirty="0"/>
              <a:t>Sharing information within legal parameters (including parents being able to access information of a partner or potential part via Clare's law or Sarah's Law etc)</a:t>
            </a:r>
          </a:p>
          <a:p>
            <a:r>
              <a:rPr lang="en-GB" dirty="0"/>
              <a:t>Birth Certificate </a:t>
            </a:r>
          </a:p>
          <a:p>
            <a:r>
              <a:rPr lang="en-GB" dirty="0"/>
              <a:t>Chronologies </a:t>
            </a:r>
          </a:p>
          <a:p>
            <a:pPr marL="0" indent="0">
              <a:buNone/>
            </a:pPr>
            <a:r>
              <a:rPr lang="en-GB" dirty="0"/>
              <a:t>  </a:t>
            </a:r>
          </a:p>
          <a:p>
            <a:pPr marL="0" indent="0">
              <a:buNone/>
            </a:pPr>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302775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26AD6-E1AC-4308-8C0B-2FF2E26F96F3}"/>
              </a:ext>
            </a:extLst>
          </p:cNvPr>
          <p:cNvSpPr>
            <a:spLocks noGrp="1"/>
          </p:cNvSpPr>
          <p:nvPr>
            <p:ph type="title"/>
          </p:nvPr>
        </p:nvSpPr>
        <p:spPr/>
        <p:txBody>
          <a:bodyPr>
            <a:normAutofit fontScale="90000"/>
          </a:bodyPr>
          <a:lstStyle/>
          <a:p>
            <a:r>
              <a:rPr lang="en-GB" dirty="0"/>
              <a:t>Red flags for hidden men when children are significantly harmed or killed</a:t>
            </a:r>
          </a:p>
        </p:txBody>
      </p:sp>
      <p:sp>
        <p:nvSpPr>
          <p:cNvPr id="3" name="Content Placeholder 2">
            <a:extLst>
              <a:ext uri="{FF2B5EF4-FFF2-40B4-BE49-F238E27FC236}">
                <a16:creationId xmlns:a16="http://schemas.microsoft.com/office/drawing/2014/main" id="{196AA56A-5681-48A7-A1D9-10E4D3992564}"/>
              </a:ext>
            </a:extLst>
          </p:cNvPr>
          <p:cNvSpPr>
            <a:spLocks noGrp="1"/>
          </p:cNvSpPr>
          <p:nvPr>
            <p:ph idx="1"/>
          </p:nvPr>
        </p:nvSpPr>
        <p:spPr/>
        <p:txBody>
          <a:bodyPr/>
          <a:lstStyle/>
          <a:p>
            <a:r>
              <a:rPr lang="en-GB" dirty="0"/>
              <a:t>Lack of information sharing between adult and children’s services</a:t>
            </a:r>
          </a:p>
          <a:p>
            <a:r>
              <a:rPr lang="en-GB" dirty="0"/>
              <a:t>Relying too much on a mothers information </a:t>
            </a:r>
          </a:p>
          <a:p>
            <a:r>
              <a:rPr lang="en-GB" dirty="0"/>
              <a:t>Judgements of parents/associates relationships </a:t>
            </a:r>
          </a:p>
          <a:p>
            <a:r>
              <a:rPr lang="en-GB" dirty="0"/>
              <a:t>Overlooking fathers based on a mothers perception of an estranged father </a:t>
            </a:r>
          </a:p>
          <a:p>
            <a:r>
              <a:rPr lang="en-GB" dirty="0"/>
              <a:t>Other children associated with the male- are they known to services and why?</a:t>
            </a:r>
          </a:p>
          <a:p>
            <a:r>
              <a:rPr lang="en-GB" dirty="0"/>
              <a:t>Information gathering from all appropriate sources to ensure full clarity of a child’s daily lived experience, history and lifestyle </a:t>
            </a:r>
          </a:p>
          <a:p>
            <a:endParaRPr lang="en-GB" dirty="0"/>
          </a:p>
          <a:p>
            <a:endParaRPr lang="en-GB" dirty="0"/>
          </a:p>
          <a:p>
            <a:endParaRPr lang="en-GB" dirty="0"/>
          </a:p>
        </p:txBody>
      </p:sp>
    </p:spTree>
    <p:extLst>
      <p:ext uri="{BB962C8B-B14F-4D97-AF65-F5344CB8AC3E}">
        <p14:creationId xmlns:p14="http://schemas.microsoft.com/office/powerpoint/2010/main" val="2525904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63504-99D1-4CA3-8B69-110C5FE93A34}"/>
              </a:ext>
            </a:extLst>
          </p:cNvPr>
          <p:cNvSpPr>
            <a:spLocks noGrp="1"/>
          </p:cNvSpPr>
          <p:nvPr>
            <p:ph type="title"/>
          </p:nvPr>
        </p:nvSpPr>
        <p:spPr/>
        <p:txBody>
          <a:bodyPr>
            <a:normAutofit fontScale="90000"/>
          </a:bodyPr>
          <a:lstStyle/>
          <a:p>
            <a:r>
              <a:rPr lang="en-GB" dirty="0"/>
              <a:t>How do we employ these skills into practice with dads and men?</a:t>
            </a:r>
          </a:p>
        </p:txBody>
      </p:sp>
      <p:sp>
        <p:nvSpPr>
          <p:cNvPr id="3" name="Content Placeholder 2">
            <a:extLst>
              <a:ext uri="{FF2B5EF4-FFF2-40B4-BE49-F238E27FC236}">
                <a16:creationId xmlns:a16="http://schemas.microsoft.com/office/drawing/2014/main" id="{3EF5AFD0-42E1-4185-A106-02EFB666C769}"/>
              </a:ext>
            </a:extLst>
          </p:cNvPr>
          <p:cNvSpPr>
            <a:spLocks noGrp="1"/>
          </p:cNvSpPr>
          <p:nvPr>
            <p:ph idx="1"/>
          </p:nvPr>
        </p:nvSpPr>
        <p:spPr/>
        <p:txBody>
          <a:bodyPr>
            <a:normAutofit fontScale="92500" lnSpcReduction="10000"/>
          </a:bodyPr>
          <a:lstStyle/>
          <a:p>
            <a:r>
              <a:rPr lang="en-GB" dirty="0"/>
              <a:t>Paternity, identity, their role within the child's life, Parental Responsibility </a:t>
            </a:r>
          </a:p>
          <a:p>
            <a:r>
              <a:rPr lang="en-GB" dirty="0"/>
              <a:t>Assessing their ability to safeguard, protect, meet the child's care needs </a:t>
            </a:r>
          </a:p>
          <a:p>
            <a:r>
              <a:rPr lang="en-GB" dirty="0"/>
              <a:t>Inclusion of men on parenting courses from prebirth and post birth (separately if required, Consider ICON) </a:t>
            </a:r>
          </a:p>
          <a:p>
            <a:r>
              <a:rPr lang="en-GB" dirty="0"/>
              <a:t>Accommodating around working men’s commitments</a:t>
            </a:r>
          </a:p>
          <a:p>
            <a:r>
              <a:rPr lang="en-GB" dirty="0"/>
              <a:t>Inclusion of the paternal family </a:t>
            </a:r>
          </a:p>
          <a:p>
            <a:r>
              <a:rPr lang="en-GB" dirty="0"/>
              <a:t>Invitation to Child in Need meetings, Child Protection Conferences, Team Around the Family, Core Groups , inclusion of proceedings </a:t>
            </a:r>
          </a:p>
          <a:p>
            <a:r>
              <a:rPr lang="en-GB" dirty="0"/>
              <a:t>Ensuring the relevant checks are completed on anyone who has a significant connection to a child </a:t>
            </a:r>
          </a:p>
        </p:txBody>
      </p:sp>
    </p:spTree>
    <p:extLst>
      <p:ext uri="{BB962C8B-B14F-4D97-AF65-F5344CB8AC3E}">
        <p14:creationId xmlns:p14="http://schemas.microsoft.com/office/powerpoint/2010/main" val="12483399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86833-A11D-4BEA-83A6-A3A4A3B26E9C}"/>
              </a:ext>
            </a:extLst>
          </p:cNvPr>
          <p:cNvSpPr>
            <a:spLocks noGrp="1"/>
          </p:cNvSpPr>
          <p:nvPr>
            <p:ph type="title"/>
          </p:nvPr>
        </p:nvSpPr>
        <p:spPr/>
        <p:txBody>
          <a:bodyPr/>
          <a:lstStyle/>
          <a:p>
            <a:r>
              <a:rPr lang="en-GB" dirty="0"/>
              <a:t>Continued…</a:t>
            </a:r>
          </a:p>
        </p:txBody>
      </p:sp>
      <p:sp>
        <p:nvSpPr>
          <p:cNvPr id="3" name="Content Placeholder 2">
            <a:extLst>
              <a:ext uri="{FF2B5EF4-FFF2-40B4-BE49-F238E27FC236}">
                <a16:creationId xmlns:a16="http://schemas.microsoft.com/office/drawing/2014/main" id="{5E03C49E-97BA-40A6-BFBE-900481A5D837}"/>
              </a:ext>
            </a:extLst>
          </p:cNvPr>
          <p:cNvSpPr>
            <a:spLocks noGrp="1"/>
          </p:cNvSpPr>
          <p:nvPr>
            <p:ph idx="1"/>
          </p:nvPr>
        </p:nvSpPr>
        <p:spPr/>
        <p:txBody>
          <a:bodyPr>
            <a:normAutofit fontScale="77500" lnSpcReduction="20000"/>
          </a:bodyPr>
          <a:lstStyle/>
          <a:p>
            <a:r>
              <a:rPr lang="en-GB" dirty="0"/>
              <a:t>Clarity of who the household members are upon each visit </a:t>
            </a:r>
          </a:p>
          <a:p>
            <a:r>
              <a:rPr lang="en-GB" dirty="0"/>
              <a:t>Listening and considering a man’s perception, observation and feelings about their child and their role </a:t>
            </a:r>
          </a:p>
          <a:p>
            <a:r>
              <a:rPr lang="en-GB" dirty="0"/>
              <a:t>Reflect and challenge your own assumptions and stereotypes of fathers</a:t>
            </a:r>
          </a:p>
          <a:p>
            <a:r>
              <a:rPr lang="en-GB" dirty="0"/>
              <a:t>Personalise activities, engagement and communication methods to the father or child’s taste </a:t>
            </a:r>
          </a:p>
          <a:p>
            <a:r>
              <a:rPr lang="en-GB" dirty="0"/>
              <a:t>Don’t be afraid to repeat sessions, advice and discussions</a:t>
            </a:r>
          </a:p>
          <a:p>
            <a:r>
              <a:rPr lang="en-GB" dirty="0"/>
              <a:t>Consider the cognitive ability of the father, their experiences as a child with their childhood and services- build a relationship </a:t>
            </a:r>
          </a:p>
          <a:p>
            <a:r>
              <a:rPr lang="en-GB" dirty="0"/>
              <a:t>Culture of mothers predominantly being the main carer, source of information, accompany to appointments- Valuing the father in these commitments </a:t>
            </a:r>
          </a:p>
          <a:p>
            <a:r>
              <a:rPr lang="en-GB" dirty="0"/>
              <a:t>Working collaboratively with other agencies by linking the parent to their services </a:t>
            </a:r>
          </a:p>
        </p:txBody>
      </p:sp>
    </p:spTree>
    <p:extLst>
      <p:ext uri="{BB962C8B-B14F-4D97-AF65-F5344CB8AC3E}">
        <p14:creationId xmlns:p14="http://schemas.microsoft.com/office/powerpoint/2010/main" val="3876145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39FA2-CFBC-4762-8EC2-225C23BC96EE}"/>
              </a:ext>
            </a:extLst>
          </p:cNvPr>
          <p:cNvSpPr>
            <a:spLocks noGrp="1"/>
          </p:cNvSpPr>
          <p:nvPr>
            <p:ph type="title"/>
          </p:nvPr>
        </p:nvSpPr>
        <p:spPr/>
        <p:txBody>
          <a:bodyPr>
            <a:normAutofit fontScale="90000"/>
          </a:bodyPr>
          <a:lstStyle/>
          <a:p>
            <a:r>
              <a:rPr lang="en-GB" dirty="0"/>
              <a:t>Do parents have rights to their child? </a:t>
            </a:r>
          </a:p>
        </p:txBody>
      </p:sp>
      <p:sp>
        <p:nvSpPr>
          <p:cNvPr id="5" name="Content Placeholder 4">
            <a:extLst>
              <a:ext uri="{FF2B5EF4-FFF2-40B4-BE49-F238E27FC236}">
                <a16:creationId xmlns:a16="http://schemas.microsoft.com/office/drawing/2014/main" id="{201E7AC6-5527-49F0-B65E-B4A01B430FA0}"/>
              </a:ext>
            </a:extLst>
          </p:cNvPr>
          <p:cNvSpPr>
            <a:spLocks noGrp="1"/>
          </p:cNvSpPr>
          <p:nvPr>
            <p:ph idx="1"/>
          </p:nvPr>
        </p:nvSpPr>
        <p:spPr/>
        <p:txBody>
          <a:bodyPr/>
          <a:lstStyle/>
          <a:p>
            <a:r>
              <a:rPr lang="en-GB" dirty="0"/>
              <a:t>A barrister once said…… </a:t>
            </a:r>
          </a:p>
          <a:p>
            <a:r>
              <a:rPr lang="en-GB" dirty="0"/>
              <a:t>“Tell me what having parental responsibility is?”</a:t>
            </a:r>
          </a:p>
        </p:txBody>
      </p:sp>
    </p:spTree>
    <p:extLst>
      <p:ext uri="{BB962C8B-B14F-4D97-AF65-F5344CB8AC3E}">
        <p14:creationId xmlns:p14="http://schemas.microsoft.com/office/powerpoint/2010/main" val="1378218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anim calcmode="lin" valueType="num">
                                      <p:cBhvr>
                                        <p:cTn id="13" dur="2000" fill="hold"/>
                                        <p:tgtEl>
                                          <p:spTgt spid="5">
                                            <p:txEl>
                                              <p:pRg st="1" end="1"/>
                                            </p:txEl>
                                          </p:spTgt>
                                        </p:tgtEl>
                                        <p:attrNameLst>
                                          <p:attrName>ppt_w</p:attrName>
                                        </p:attrNameLst>
                                      </p:cBhvr>
                                      <p:tavLst>
                                        <p:tav tm="0" fmla="#ppt_w*sin(2.5*pi*$)">
                                          <p:val>
                                            <p:fltVal val="0"/>
                                          </p:val>
                                        </p:tav>
                                        <p:tav tm="100000">
                                          <p:val>
                                            <p:fltVal val="1"/>
                                          </p:val>
                                        </p:tav>
                                      </p:tavLst>
                                    </p:anim>
                                    <p:anim calcmode="lin" valueType="num">
                                      <p:cBhvr>
                                        <p:cTn id="14" dur="2000" fill="hold"/>
                                        <p:tgtEl>
                                          <p:spTgt spid="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p:cTn id="19"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TM04033923[[fn=Depth]]</Template>
  <TotalTime>613</TotalTime>
  <Words>1221</Words>
  <Application>Microsoft Office PowerPoint</Application>
  <PresentationFormat>Widescreen</PresentationFormat>
  <Paragraphs>130</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Corbel</vt:lpstr>
      <vt:lpstr>Wingdings</vt:lpstr>
      <vt:lpstr>Depth</vt:lpstr>
      <vt:lpstr>Don’t forget about us….. Dads </vt:lpstr>
      <vt:lpstr>Who are we? </vt:lpstr>
      <vt:lpstr>Peter Connelly </vt:lpstr>
      <vt:lpstr>Peter Connelly </vt:lpstr>
      <vt:lpstr>Lessons learned…. </vt:lpstr>
      <vt:lpstr>Red flags for hidden men when children are significantly harmed or killed</vt:lpstr>
      <vt:lpstr>How do we employ these skills into practice with dads and men?</vt:lpstr>
      <vt:lpstr>Continued…</vt:lpstr>
      <vt:lpstr>Do parents have rights to their child? </vt:lpstr>
      <vt:lpstr>Q&amp;A</vt:lpstr>
      <vt:lpstr>Thanks for listening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Davies, Kieran (F&amp;C)</dc:creator>
  <cp:lastModifiedBy>Rebecca Sage (CCG) NSCCG</cp:lastModifiedBy>
  <cp:revision>6</cp:revision>
  <cp:lastPrinted>2021-05-19T14:59:03Z</cp:lastPrinted>
  <dcterms:created xsi:type="dcterms:W3CDTF">2021-05-11T09:21:25Z</dcterms:created>
  <dcterms:modified xsi:type="dcterms:W3CDTF">2021-05-27T09:40:25Z</dcterms:modified>
</cp:coreProperties>
</file>